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type="screen16x9"/>
  <p:notesSz cx="6858000" cy="9144000"/>
  <p:embeddedFontLst>
    <p:embeddedFont>
      <p:font typeface="Avenir" panose="02000503020000020003" pitchFamily="2" charset="0"/>
      <p:regular r:id="rId41"/>
      <p:italic r:id="rId42"/>
    </p:embeddedFont>
    <p:embeddedFont>
      <p:font typeface="Calibri" panose="020F0502020204030204" pitchFamily="34" charset="0"/>
      <p:regular r:id="rId43"/>
      <p:bold r:id="rId44"/>
      <p:italic r:id="rId45"/>
      <p:boldItalic r:id="rId46"/>
    </p:embeddedFont>
    <p:embeddedFont>
      <p:font typeface="Courier" panose="02070309020205020404" pitchFamily="49" charset="0"/>
      <p:regular r:id="rId47"/>
      <p:bold r:id="rId48"/>
      <p:italic r:id="rId49"/>
      <p:boldItalic r:id="rId50"/>
    </p:embeddedFont>
    <p:embeddedFont>
      <p:font typeface="Helvetica Neue" panose="02000503000000020004" pitchFamily="2" charset="0"/>
      <p:regular r:id="rId51"/>
      <p:bold r:id="rId52"/>
      <p:italic r:id="rId53"/>
      <p:boldItalic r:id="rId54"/>
    </p:embeddedFont>
    <p:embeddedFont>
      <p:font typeface="Montserrat" pitchFamily="2" charset="77"/>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aa572b7e1d_2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3aa572b7e1d_2_2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dirty="0" err="1"/>
              <a:t>NotebookAI</a:t>
            </a:r>
            <a:r>
              <a:rPr lang="sv-SE" dirty="0"/>
              <a:t> </a:t>
            </a:r>
            <a:r>
              <a:rPr lang="sv-SE" dirty="0" err="1"/>
              <a:t>used</a:t>
            </a:r>
            <a:r>
              <a:rPr lang="sv-SE" dirty="0"/>
              <a:t> for inspiration</a:t>
            </a:r>
            <a:endParaRPr dirty="0"/>
          </a:p>
        </p:txBody>
      </p:sp>
      <p:sp>
        <p:nvSpPr>
          <p:cNvPr id="254" name="Google Shape;254;g3aa572b7e1d_2_2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aa572b7e1d_2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3aa572b7e1d_2_2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Variant calling is looking for positions where some number of reads disagree with the reference genome. Here for example the reference sample says the position should be a C whereas 6 of the reads say it is an A in the sample. </a:t>
            </a:r>
            <a:endParaRPr/>
          </a:p>
          <a:p>
            <a:pPr marL="0" lvl="0" indent="0" algn="l" rtl="0">
              <a:spcBef>
                <a:spcPts val="0"/>
              </a:spcBef>
              <a:spcAft>
                <a:spcPts val="0"/>
              </a:spcAft>
              <a:buNone/>
            </a:pPr>
            <a:endParaRPr/>
          </a:p>
          <a:p>
            <a:pPr marL="0" lvl="0" indent="0" algn="l" rtl="0">
              <a:spcBef>
                <a:spcPts val="0"/>
              </a:spcBef>
              <a:spcAft>
                <a:spcPts val="0"/>
              </a:spcAft>
              <a:buNone/>
            </a:pPr>
            <a:r>
              <a:rPr lang="en" sz="1200" b="1"/>
              <a:t>Reference allele </a:t>
            </a:r>
            <a:r>
              <a:rPr lang="en" sz="1200"/>
              <a:t>= the allele in the refence genome</a:t>
            </a:r>
            <a:endParaRPr/>
          </a:p>
          <a:p>
            <a:pPr marL="0" lvl="0" indent="0" algn="l" rtl="0">
              <a:spcBef>
                <a:spcPts val="0"/>
              </a:spcBef>
              <a:spcAft>
                <a:spcPts val="0"/>
              </a:spcAft>
              <a:buNone/>
            </a:pPr>
            <a:r>
              <a:rPr lang="en" sz="1200" b="1"/>
              <a:t>Alternative allele </a:t>
            </a:r>
            <a:r>
              <a:rPr lang="en" sz="1200"/>
              <a:t>= the allele NOT in the refence genome</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GATK HaplotypeCaller is used in the lab – commonly used for variant calling in human. Non-model organisms?</a:t>
            </a:r>
            <a:endParaRPr/>
          </a:p>
          <a:p>
            <a:pPr marL="0" lvl="0" indent="0" algn="l" rtl="0">
              <a:spcBef>
                <a:spcPts val="0"/>
              </a:spcBef>
              <a:spcAft>
                <a:spcPts val="0"/>
              </a:spcAft>
              <a:buNone/>
            </a:pPr>
            <a:endParaRPr sz="1200"/>
          </a:p>
          <a:p>
            <a:pPr marL="0" lvl="0" indent="0" algn="l" rtl="0">
              <a:spcBef>
                <a:spcPts val="0"/>
              </a:spcBef>
              <a:spcAft>
                <a:spcPts val="0"/>
              </a:spcAft>
              <a:buNone/>
            </a:pPr>
            <a:endParaRPr/>
          </a:p>
        </p:txBody>
      </p:sp>
      <p:sp>
        <p:nvSpPr>
          <p:cNvPr id="352" name="Google Shape;352;g3aa572b7e1d_2_2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aa572b7e1d_2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3aa572b7e1d_2_3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VCF files, or variant call format files,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On this slide – go through meta data and columns 1-9</a:t>
            </a:r>
            <a:endParaRPr/>
          </a:p>
          <a:p>
            <a:pPr marL="0" lvl="0" indent="0" algn="l" rtl="0">
              <a:spcBef>
                <a:spcPts val="0"/>
              </a:spcBef>
              <a:spcAft>
                <a:spcPts val="0"/>
              </a:spcAft>
              <a:buNone/>
            </a:pPr>
            <a:endParaRPr/>
          </a:p>
        </p:txBody>
      </p:sp>
      <p:sp>
        <p:nvSpPr>
          <p:cNvPr id="365" name="Google Shape;365;g3aa572b7e1d_2_3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a572b7e1d_2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3aa572b7e1d_2_3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3aa572b7e1d_2_3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aa572b7e1d_2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3aa572b7e1d_2_3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0" i="0">
                <a:solidFill>
                  <a:schemeClr val="dk1"/>
                </a:solidFill>
                <a:latin typeface="Calibri"/>
                <a:ea typeface="Calibri"/>
                <a:cs typeface="Calibri"/>
                <a:sym typeface="Calibri"/>
              </a:rPr>
              <a:t>For joint genotyping projects we use a different kind of VCF file.</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 sz="1200" b="0" i="0">
                <a:solidFill>
                  <a:schemeClr val="dk1"/>
                </a:solidFill>
                <a:latin typeface="Calibri"/>
                <a:ea typeface="Calibri"/>
                <a:cs typeface="Calibri"/>
                <a:sym typeface="Calibri"/>
              </a:rPr>
              <a:t>A gVCF file has the same format as a VCF file but it has information for all sites, not just variants. </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 sz="1200" b="0" i="0">
                <a:solidFill>
                  <a:schemeClr val="dk1"/>
                </a:solidFill>
                <a:latin typeface="Calibri"/>
                <a:ea typeface="Calibri"/>
                <a:cs typeface="Calibri"/>
                <a:sym typeface="Calibri"/>
              </a:rPr>
              <a:t>individual variant records for variant sites, but the non-variant sites are grouped together into non-variant block records that represent intervals of sites for which the genotype quality (GQ) is within a certain range or band.</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 sz="1200" b="0" i="0">
                <a:solidFill>
                  <a:schemeClr val="dk1"/>
                </a:solidFill>
                <a:latin typeface="Calibri"/>
                <a:ea typeface="Calibri"/>
                <a:cs typeface="Calibri"/>
                <a:sym typeface="Calibri"/>
              </a:rPr>
              <a:t>http://gatkforums.broadinstitute.org/wdl/discussion/4017/what-is-a-gvcf-and-how-is-it-different-from-a-regular-vcf</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 sz="1200" b="0" i="0">
                <a:solidFill>
                  <a:schemeClr val="dk1"/>
                </a:solidFill>
                <a:latin typeface="Calibri"/>
                <a:ea typeface="Calibri"/>
                <a:cs typeface="Calibri"/>
                <a:sym typeface="Calibri"/>
              </a:rPr>
              <a:t>In the so-called GVCF mode used for scalable variant calling in DNA sequence data, HaplotypeCaller runs per-sample to generate an intermediate genomic gVCF (gVCF), which can then be used for joint genotyping of multiple samples in a very efficient way, which enables rapid incremental processing of samples as they roll off the sequencer, as well as scaling to very large cohort sizes (e.g. the 92K exomes of ExAC).</a:t>
            </a:r>
            <a:endParaRPr/>
          </a:p>
        </p:txBody>
      </p:sp>
      <p:sp>
        <p:nvSpPr>
          <p:cNvPr id="390" name="Google Shape;390;g3aa572b7e1d_2_3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aa572b7e1d_2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3aa572b7e1d_2_3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VQSR is a machine learning approach that learns the properties of true variants from a set of known, well-curated variants</a:t>
            </a:r>
            <a:endParaRPr/>
          </a:p>
        </p:txBody>
      </p:sp>
      <p:sp>
        <p:nvSpPr>
          <p:cNvPr id="401" name="Google Shape;401;g3aa572b7e1d_2_3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aa572b7e1d_2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3aa572b7e1d_2_3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An important part of bioinformatics work is creating workflows, i.e. putting tools together in the right order.</a:t>
            </a:r>
            <a:endParaRPr/>
          </a:p>
        </p:txBody>
      </p:sp>
      <p:sp>
        <p:nvSpPr>
          <p:cNvPr id="412" name="Google Shape;412;g3aa572b7e1d_2_3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aa572b7e1d_2_3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3aa572b7e1d_2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aa572b7e1d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3aa572b7e1d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Recommendations in the Broad institute best practices. A guide that they have maintained pretty-well for several years where they recommend tools and setting to use for a standard analysis.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4" name="Google Shape;474;g3aa572b7e1d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aa572b7e1d_2_4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g3aa572b7e1d_2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aa572b7e1d_2_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3aa572b7e1d_2_4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Most people are born with the ability to digest lactose, the major carbohydrate in milk and the main source of nutrition until weaning.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Lactase is an enzyme </a:t>
            </a:r>
            <a:r>
              <a:rPr lang="en"/>
              <a:t>expressed in the small intestine.</a:t>
            </a:r>
            <a:endParaRPr/>
          </a:p>
          <a:p>
            <a:pPr marL="0" lvl="0" indent="0" algn="l" rtl="0">
              <a:spcBef>
                <a:spcPts val="0"/>
              </a:spcBef>
              <a:spcAft>
                <a:spcPts val="0"/>
              </a:spcAft>
              <a:buNone/>
            </a:pPr>
            <a:endParaRPr/>
          </a:p>
          <a:p>
            <a:pPr marL="0" lvl="0" indent="0" algn="l" rtl="0">
              <a:spcBef>
                <a:spcPts val="0"/>
              </a:spcBef>
              <a:spcAft>
                <a:spcPts val="0"/>
              </a:spcAft>
              <a:buNone/>
            </a:pPr>
            <a:r>
              <a:rPr lang="en"/>
              <a:t>Cuts the lactose molecule into one glucose and one galactose molecule. </a:t>
            </a:r>
            <a:endParaRPr/>
          </a:p>
          <a:p>
            <a:pPr marL="0" lvl="0" indent="0" algn="l" rtl="0">
              <a:spcBef>
                <a:spcPts val="0"/>
              </a:spcBef>
              <a:spcAft>
                <a:spcPts val="0"/>
              </a:spcAft>
              <a:buNone/>
            </a:pPr>
            <a:endParaRPr/>
          </a:p>
          <a:p>
            <a:pPr marL="0" lvl="0" indent="0" algn="l" rtl="0">
              <a:spcBef>
                <a:spcPts val="0"/>
              </a:spcBef>
              <a:spcAft>
                <a:spcPts val="0"/>
              </a:spcAft>
              <a:buNone/>
            </a:pPr>
            <a:r>
              <a:rPr lang="en"/>
              <a:t>Lactase is encoded by the LCT gene, located on chromosome 2. </a:t>
            </a:r>
            <a:endParaRPr/>
          </a:p>
        </p:txBody>
      </p:sp>
      <p:sp>
        <p:nvSpPr>
          <p:cNvPr id="498" name="Google Shape;498;g3aa572b7e1d_2_4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aa572b7e1d_2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3aa572b7e1d_2_2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Genetic variation range in size from large chunks of the chromosome down to single nucleotides. We will focus on SNVs and short insertions and deletions in todays exercise. </a:t>
            </a:r>
            <a:endParaRPr/>
          </a:p>
        </p:txBody>
      </p:sp>
      <p:sp>
        <p:nvSpPr>
          <p:cNvPr id="261" name="Google Shape;261;g3aa572b7e1d_2_2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aa572b7e1d_2_4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3aa572b7e1d_2_4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3aa572b7e1d_2_4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aa572b7e1d_2_4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g3aa572b7e1d_2_4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During the course of this talk I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fastq format all the way to variants. I will dive a little deeper into the output from variant calling, the VCFs or Variant Call Format, what joint genotyping is and the principal of annotating and filtering the variants.</a:t>
            </a:r>
            <a:endParaRPr/>
          </a:p>
          <a:p>
            <a:pPr marL="0" lvl="0" indent="0" algn="l" rtl="0">
              <a:spcBef>
                <a:spcPts val="0"/>
              </a:spcBef>
              <a:spcAft>
                <a:spcPts val="0"/>
              </a:spcAft>
              <a:buNone/>
            </a:pPr>
            <a:endParaRPr/>
          </a:p>
          <a:p>
            <a:pPr marL="0" lvl="0" indent="0" algn="l" rtl="0">
              <a:spcBef>
                <a:spcPts val="0"/>
              </a:spcBef>
              <a:spcAft>
                <a:spcPts val="0"/>
              </a:spcAft>
              <a:buNone/>
            </a:pPr>
            <a:r>
              <a:rPr lang="en"/>
              <a:t>As with anything there is more to know about each of these subjects and I encourage you to go deeper as needed.</a:t>
            </a:r>
            <a:endParaRPr/>
          </a:p>
        </p:txBody>
      </p:sp>
      <p:sp>
        <p:nvSpPr>
          <p:cNvPr id="515" name="Google Shape;515;g3aa572b7e1d_2_4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aa572b7e1d_2_45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g3aa572b7e1d_2_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aa572b7e1d_2_4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g3aa572b7e1d_2_4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3aa572b7e1d_2_4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aa572b7e1d_2_4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3aa572b7e1d_2_4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Add marking of duplicate reads (PCR and optical)</a:t>
            </a:r>
            <a:endParaRPr/>
          </a:p>
          <a:p>
            <a:pPr marL="0" lvl="0" indent="0" algn="l" rtl="0">
              <a:spcBef>
                <a:spcPts val="0"/>
              </a:spcBef>
              <a:spcAft>
                <a:spcPts val="0"/>
              </a:spcAft>
              <a:buNone/>
            </a:pPr>
            <a:r>
              <a:rPr lang="en"/>
              <a:t>Add variant calling in multiple samples and variant filtration</a:t>
            </a:r>
            <a:endParaRPr/>
          </a:p>
        </p:txBody>
      </p:sp>
      <p:sp>
        <p:nvSpPr>
          <p:cNvPr id="560" name="Google Shape;560;g3aa572b7e1d_2_4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aa572b7e1d_2_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3aa572b7e1d_2_5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One tool for this is picards MarkDuplicates. </a:t>
            </a:r>
            <a:endParaRPr/>
          </a:p>
          <a:p>
            <a:pPr marL="0" lvl="0" indent="0" algn="l" rtl="0">
              <a:spcBef>
                <a:spcPts val="0"/>
              </a:spcBef>
              <a:spcAft>
                <a:spcPts val="0"/>
              </a:spcAft>
              <a:buNone/>
            </a:pPr>
            <a:endParaRPr/>
          </a:p>
          <a:p>
            <a:pPr marL="0" lvl="0" indent="0" algn="l" rtl="0">
              <a:spcBef>
                <a:spcPts val="0"/>
              </a:spcBef>
              <a:spcAft>
                <a:spcPts val="0"/>
              </a:spcAft>
              <a:buNone/>
            </a:pPr>
            <a:r>
              <a:rPr lang="en"/>
              <a:t>Occur PCR</a:t>
            </a:r>
            <a:endParaRPr/>
          </a:p>
          <a:p>
            <a:pPr marL="0" lvl="0" indent="0" algn="l" rtl="0">
              <a:spcBef>
                <a:spcPts val="0"/>
              </a:spcBef>
              <a:spcAft>
                <a:spcPts val="0"/>
              </a:spcAft>
              <a:buNone/>
            </a:pPr>
            <a:r>
              <a:rPr lang="en"/>
              <a:t>Copies same fragment goto different flowcells</a:t>
            </a:r>
            <a:endParaRPr/>
          </a:p>
          <a:p>
            <a:pPr marL="0" lvl="0" indent="0" algn="l" rtl="0">
              <a:spcBef>
                <a:spcPts val="0"/>
              </a:spcBef>
              <a:spcAft>
                <a:spcPts val="0"/>
              </a:spcAft>
              <a:buNone/>
            </a:pPr>
            <a:r>
              <a:rPr lang="en"/>
              <a:t>High library complexity is good</a:t>
            </a:r>
            <a:endParaRPr/>
          </a:p>
          <a:p>
            <a:pPr marL="0" lvl="0" indent="0" algn="l" rtl="0">
              <a:spcBef>
                <a:spcPts val="0"/>
              </a:spcBef>
              <a:spcAft>
                <a:spcPts val="0"/>
              </a:spcAft>
              <a:buNone/>
            </a:pPr>
            <a:r>
              <a:rPr lang="en"/>
              <a:t>Don’t add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
              <a:t>Optical duplicates</a:t>
            </a:r>
            <a:endParaRPr/>
          </a:p>
          <a:p>
            <a:pPr marL="0" lvl="0" indent="0" algn="l" rtl="0">
              <a:spcBef>
                <a:spcPts val="0"/>
              </a:spcBef>
              <a:spcAft>
                <a:spcPts val="0"/>
              </a:spcAft>
              <a:buNone/>
            </a:pPr>
            <a:r>
              <a:rPr lang="en"/>
              <a:t>Less talked about</a:t>
            </a:r>
            <a:endParaRPr/>
          </a:p>
          <a:p>
            <a:pPr marL="0" lvl="0" indent="0" algn="l" rtl="0">
              <a:spcBef>
                <a:spcPts val="0"/>
              </a:spcBef>
              <a:spcAft>
                <a:spcPts val="0"/>
              </a:spcAft>
              <a:buNone/>
            </a:pPr>
            <a:r>
              <a:rPr lang="en"/>
              <a:t>One flowcell cluster</a:t>
            </a:r>
            <a:endParaRPr/>
          </a:p>
          <a:p>
            <a:pPr marL="0" lvl="0" indent="0" algn="l" rtl="0">
              <a:spcBef>
                <a:spcPts val="0"/>
              </a:spcBef>
              <a:spcAft>
                <a:spcPts val="0"/>
              </a:spcAft>
              <a:buNone/>
            </a:pPr>
            <a:r>
              <a:rPr lang="en"/>
              <a:t>Incorrectly identified on several cells</a:t>
            </a:r>
            <a:endParaRPr/>
          </a:p>
          <a:p>
            <a:pPr marL="0" lvl="0" indent="0" algn="l" rtl="0">
              <a:spcBef>
                <a:spcPts val="0"/>
              </a:spcBef>
              <a:spcAft>
                <a:spcPts val="0"/>
              </a:spcAft>
              <a:buNone/>
            </a:pPr>
            <a:endParaRPr/>
          </a:p>
          <a:p>
            <a:pPr marL="0" lvl="0" indent="0" algn="l" rtl="0">
              <a:spcBef>
                <a:spcPts val="0"/>
              </a:spcBef>
              <a:spcAft>
                <a:spcPts val="0"/>
              </a:spcAft>
              <a:buNone/>
            </a:pPr>
            <a:r>
              <a:rPr lang="en"/>
              <a:t>Amplicon</a:t>
            </a:r>
            <a:endParaRPr/>
          </a:p>
          <a:p>
            <a:pPr marL="0" lvl="0" indent="0" algn="l" rtl="0">
              <a:spcBef>
                <a:spcPts val="0"/>
              </a:spcBef>
              <a:spcAft>
                <a:spcPts val="0"/>
              </a:spcAft>
              <a:buNone/>
            </a:pPr>
            <a:endParaRPr/>
          </a:p>
          <a:p>
            <a:pPr marL="0" lvl="0" indent="0" algn="l" rtl="0">
              <a:spcBef>
                <a:spcPts val="0"/>
              </a:spcBef>
              <a:spcAft>
                <a:spcPts val="0"/>
              </a:spcAft>
              <a:buNone/>
            </a:pPr>
            <a:r>
              <a:rPr lang="en"/>
              <a:t>Duplicates typically arise during PCR amplification of the fragments with adapters. We </a:t>
            </a:r>
            <a:r>
              <a:rPr lang="en" sz="1200" b="0" i="0">
                <a:solidFill>
                  <a:schemeClr val="dk1"/>
                </a:solidFill>
                <a:latin typeface="Calibri"/>
                <a:ea typeface="Calibri"/>
                <a:cs typeface="Calibri"/>
                <a:sym typeface="Calibri"/>
              </a:rPr>
              <a:t>are </a:t>
            </a:r>
            <a:r>
              <a:rPr lang="en" sz="1200" b="0" i="1">
                <a:solidFill>
                  <a:schemeClr val="dk1"/>
                </a:solidFill>
                <a:latin typeface="Calibri"/>
                <a:ea typeface="Calibri"/>
                <a:cs typeface="Calibri"/>
                <a:sym typeface="Calibri"/>
              </a:rPr>
              <a:t>intentionally</a:t>
            </a:r>
            <a:r>
              <a:rPr lang="en" sz="1200" b="0" i="0">
                <a:solidFill>
                  <a:schemeClr val="dk1"/>
                </a:solidFill>
                <a:latin typeface="Calibri"/>
                <a:ea typeface="Calibri"/>
                <a:cs typeface="Calibri"/>
                <a:sym typeface="Calibri"/>
              </a:rPr>
              <a:t> creating multiple copies of each original genomic DNA molecule so that you have enough of them. The PCR duplicates occur when two copies of the same original molecule get onto different areas of the flowcell. A greater amount of starting material, often termed as having a high complexity library, is a good indicator of not having a big problem with duplicates.</a:t>
            </a:r>
            <a:endParaRPr/>
          </a:p>
          <a:p>
            <a:pPr marL="0" lvl="0" indent="0" algn="l" rtl="0">
              <a:spcBef>
                <a:spcPts val="0"/>
              </a:spcBef>
              <a:spcAft>
                <a:spcPts val="0"/>
              </a:spcAft>
              <a:buNone/>
            </a:pPr>
            <a:endParaRPr/>
          </a:p>
          <a:p>
            <a:pPr marL="0" lvl="0" indent="0" algn="l" rtl="0">
              <a:spcBef>
                <a:spcPts val="0"/>
              </a:spcBef>
              <a:spcAft>
                <a:spcPts val="0"/>
              </a:spcAft>
              <a:buNone/>
            </a:pPr>
            <a:r>
              <a:rPr lang="en"/>
              <a:t>And duplicates don’t give any additional information, as you can see here, what we want is reads slightly off from eachother,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
              <a:t>Finally, during some kinds of sequencing, such as amplicon sequencing, you tend to recommend not removing duplicates as there will be many duplicates by design. So keep that in mind.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t>
            </a:r>
            <a:r>
              <a:rPr lang="en" sz="1200" b="1" i="0">
                <a:solidFill>
                  <a:schemeClr val="dk1"/>
                </a:solidFill>
                <a:latin typeface="Calibri"/>
                <a:ea typeface="Calibri"/>
                <a:cs typeface="Calibri"/>
                <a:sym typeface="Calibri"/>
              </a:rPr>
              <a:t>optical duplicates</a:t>
            </a:r>
            <a:r>
              <a:rPr lang="en" sz="1200" b="0" i="0">
                <a:solidFill>
                  <a:schemeClr val="dk1"/>
                </a:solidFill>
                <a:latin typeface="Calibri"/>
                <a:ea typeface="Calibri"/>
                <a:cs typeface="Calibri"/>
                <a:sym typeface="Calibri"/>
              </a:rPr>
              <a:t> are sequences from one flow cell cluster, that are (incorrectly) identified by software to be from multiple adjacent clusters. ”</a:t>
            </a:r>
            <a:endParaRPr/>
          </a:p>
        </p:txBody>
      </p:sp>
      <p:sp>
        <p:nvSpPr>
          <p:cNvPr id="571" name="Google Shape;571;g3aa572b7e1d_2_5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aa572b7e1d_2_5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g3aa572b7e1d_2_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aa572b7e1d_2_5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g3aa572b7e1d_2_5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aa572b7e1d_2_5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g3aa572b7e1d_2_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a572b7e1d_2_5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g3aa572b7e1d_2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aa572b7e1d_2_2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3aa572b7e1d_2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aa572b7e1d_2_5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3aa572b7e1d_2_5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aa572b7e1d_2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3aa572b7e1d_2_5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Day2 ?</a:t>
            </a:r>
            <a:endParaRPr/>
          </a:p>
        </p:txBody>
      </p:sp>
      <p:sp>
        <p:nvSpPr>
          <p:cNvPr id="614" name="Google Shape;614;g3aa572b7e1d_2_5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aa572b7e1d_2_5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g3aa572b7e1d_2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aa572b7e1d_2_5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g3aa572b7e1d_2_5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this is where the recommendations of the Broad institute best practices start.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They  no longer recommend indel realignment, as it is performed on the fly at the variant calling stage. It is good to note that this resource exists, as it is definitely something you should be looking at when running a different variant calling pipeline or when the bam files are needed for other purposes.</a:t>
            </a:r>
            <a:endParaRPr/>
          </a:p>
        </p:txBody>
      </p:sp>
      <p:sp>
        <p:nvSpPr>
          <p:cNvPr id="628" name="Google Shape;628;g3aa572b7e1d_2_5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aa572b7e1d_2_5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g3aa572b7e1d_2_5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3aa572b7e1d_2_5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aa572b7e1d_2_5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g3aa572b7e1d_2_5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Base Quality Score Recalibration basically </a:t>
            </a:r>
            <a:r>
              <a:rPr lang="en" sz="1200" b="0" i="0">
                <a:solidFill>
                  <a:schemeClr val="dk1"/>
                </a:solidFill>
                <a:latin typeface="Calibri"/>
                <a:ea typeface="Calibri"/>
                <a:cs typeface="Calibri"/>
                <a:sym typeface="Calibri"/>
              </a:rPr>
              <a:t>detects systematic errors made by the sequencer when it estimates the quality score of each base call, which is basically how confident the machine was that the called base is correct.</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 sz="1200" b="0" i="0">
                <a:solidFill>
                  <a:schemeClr val="dk1"/>
                </a:solidFill>
                <a:latin typeface="Calibri"/>
                <a:ea typeface="Calibri"/>
                <a:cs typeface="Calibri"/>
                <a:sym typeface="Calibri"/>
              </a:rPr>
              <a:t>Some of these errors are due to the physics or the chemistry of how the sequencing reaction works, and some can be due to manufacturing flaws in the equipment.</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 sz="1200" b="0" i="0">
                <a:solidFill>
                  <a:schemeClr val="dk1"/>
                </a:solidFill>
                <a:latin typeface="Calibri"/>
                <a:ea typeface="Calibri"/>
                <a:cs typeface="Calibri"/>
                <a:sym typeface="Calibri"/>
              </a:rPr>
              <a:t>The tool checks the covariation between Reported quality score, the position within the read and the preceding and current nucleotide observed by the sequencing machine to find non-random discrepancies that lead to the score being adjusted.</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 sz="1200" b="0" i="0">
                <a:solidFill>
                  <a:schemeClr val="dk1"/>
                </a:solidFill>
                <a:latin typeface="Calibri"/>
                <a:ea typeface="Calibri"/>
                <a:cs typeface="Calibri"/>
                <a:sym typeface="Calibri"/>
              </a:rPr>
              <a:t>These systematic technical errors, leading to over- or under-estimated base quality scores in the data. </a:t>
            </a:r>
            <a:endParaRPr/>
          </a:p>
          <a:p>
            <a:pPr marL="0" lvl="0" indent="0" algn="l" rtl="0">
              <a:spcBef>
                <a:spcPts val="0"/>
              </a:spcBef>
              <a:spcAft>
                <a:spcPts val="0"/>
              </a:spcAft>
              <a:buNone/>
            </a:pPr>
            <a:r>
              <a:rPr lang="en" sz="1200" b="0" i="0">
                <a:solidFill>
                  <a:schemeClr val="dk1"/>
                </a:solidFill>
                <a:latin typeface="Calibri"/>
                <a:ea typeface="Calibri"/>
                <a:cs typeface="Calibri"/>
                <a:sym typeface="Calibri"/>
              </a:rPr>
              <a:t> </a:t>
            </a:r>
            <a:endParaRPr/>
          </a:p>
        </p:txBody>
      </p:sp>
      <p:sp>
        <p:nvSpPr>
          <p:cNvPr id="644" name="Google Shape;644;g3aa572b7e1d_2_5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aa572b7e1d_2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3aa572b7e1d_2_5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But before we dive in to alignment I will mention that this is where the recommendations of the Broad institute best practices start.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They no longer recommend indel realignment, as it is performed on the fly at the variant calling stage, but it is good to note that this resource exists, as it might be needed when working with other tools downstream.</a:t>
            </a:r>
            <a:endParaRPr/>
          </a:p>
        </p:txBody>
      </p:sp>
      <p:sp>
        <p:nvSpPr>
          <p:cNvPr id="652" name="Google Shape;652;g3aa572b7e1d_2_5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aa572b7e1d_2_5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g3aa572b7e1d_2_5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i="0" u="none" strike="noStrike">
                <a:solidFill>
                  <a:srgbClr val="000000"/>
                </a:solidFill>
              </a:rPr>
              <a:t>Strand Bias tells us whether the alternate allele was seen more or less often on the forward or reverse strand than the reference allele</a:t>
            </a:r>
            <a:endParaRPr/>
          </a:p>
        </p:txBody>
      </p:sp>
      <p:sp>
        <p:nvSpPr>
          <p:cNvPr id="661" name="Google Shape;661;g3aa572b7e1d_2_5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aa572b7e1d_2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3aa572b7e1d_2_2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NotebookAI</a:t>
            </a:r>
            <a:endParaRPr/>
          </a:p>
        </p:txBody>
      </p:sp>
      <p:sp>
        <p:nvSpPr>
          <p:cNvPr id="283" name="Google Shape;283;g3aa572b7e1d_2_2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aa572b7e1d_2_2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3aa572b7e1d_2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aa572b7e1d_2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aa572b7e1d_2_2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Typical read lengths 100-150 bp</a:t>
            </a:r>
            <a:endParaRPr/>
          </a:p>
          <a:p>
            <a:pPr marL="0" lvl="0" indent="0" algn="l" rtl="0">
              <a:spcBef>
                <a:spcPts val="0"/>
              </a:spcBef>
              <a:spcAft>
                <a:spcPts val="0"/>
              </a:spcAft>
              <a:buNone/>
            </a:pPr>
            <a:r>
              <a:rPr lang="en"/>
              <a:t>Multi-mapping reads can be filtered out</a:t>
            </a:r>
            <a:endParaRPr/>
          </a:p>
        </p:txBody>
      </p:sp>
      <p:sp>
        <p:nvSpPr>
          <p:cNvPr id="299" name="Google Shape;299;g3aa572b7e1d_2_2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aa572b7e1d_2_2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change image</a:t>
            </a:r>
            <a:endParaRPr/>
          </a:p>
        </p:txBody>
      </p:sp>
      <p:sp>
        <p:nvSpPr>
          <p:cNvPr id="314" name="Google Shape;314;g3aa572b7e1d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aa572b7e1d_2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3aa572b7e1d_2_2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NotebookLM image</a:t>
            </a:r>
            <a:endParaRPr/>
          </a:p>
        </p:txBody>
      </p:sp>
      <p:sp>
        <p:nvSpPr>
          <p:cNvPr id="323" name="Google Shape;323;g3aa572b7e1d_2_2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aa572b7e1d_2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3aa572b7e1d_2_2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b="1"/>
              <a:t>Also covered in the ”Common file format” lecture earlier in the course</a:t>
            </a:r>
            <a:endParaRPr/>
          </a:p>
          <a:p>
            <a:pPr marL="228600" lvl="0" indent="-228600" algn="l" rtl="0">
              <a:spcBef>
                <a:spcPts val="0"/>
              </a:spcBef>
              <a:spcAft>
                <a:spcPts val="0"/>
              </a:spcAft>
              <a:buClr>
                <a:schemeClr val="dk1"/>
              </a:buClr>
              <a:buSzPts val="1200"/>
              <a:buFont typeface="Calibri"/>
              <a:buAutoNum type="arabicPeriod"/>
            </a:pPr>
            <a:r>
              <a:rPr lang="en"/>
              <a:t>QNAME: the name of the read.</a:t>
            </a:r>
            <a:endParaRPr/>
          </a:p>
          <a:p>
            <a:pPr marL="228600" lvl="0" indent="-228600" algn="l" rtl="0">
              <a:spcBef>
                <a:spcPts val="0"/>
              </a:spcBef>
              <a:spcAft>
                <a:spcPts val="0"/>
              </a:spcAft>
              <a:buClr>
                <a:schemeClr val="dk1"/>
              </a:buClr>
              <a:buSzPts val="1200"/>
              <a:buFont typeface="Calibri"/>
              <a:buAutoNum type="arabicPeriod"/>
            </a:pPr>
            <a:r>
              <a:rPr lang="en"/>
              <a:t>FLAG: a bitwise number describing information about the read such as mapped/unmapped read, pairing, etc.</a:t>
            </a:r>
            <a:endParaRPr/>
          </a:p>
          <a:p>
            <a:pPr marL="228600" lvl="0" indent="-228600" algn="l" rtl="0">
              <a:spcBef>
                <a:spcPts val="0"/>
              </a:spcBef>
              <a:spcAft>
                <a:spcPts val="0"/>
              </a:spcAft>
              <a:buClr>
                <a:schemeClr val="dk1"/>
              </a:buClr>
              <a:buSzPts val="1200"/>
              <a:buFont typeface="Calibri"/>
              <a:buAutoNum type="arabicPeriod"/>
            </a:pPr>
            <a:r>
              <a:rPr lang="en"/>
              <a:t>RNAME: the reference sequence name. The value of this field is * for unmapped reads.</a:t>
            </a:r>
            <a:endParaRPr/>
          </a:p>
          <a:p>
            <a:pPr marL="228600" lvl="0" indent="-228600" algn="l" rtl="0">
              <a:spcBef>
                <a:spcPts val="0"/>
              </a:spcBef>
              <a:spcAft>
                <a:spcPts val="0"/>
              </a:spcAft>
              <a:buClr>
                <a:schemeClr val="dk1"/>
              </a:buClr>
              <a:buSzPts val="1200"/>
              <a:buFont typeface="Calibri"/>
              <a:buAutoNum type="arabicPeriod"/>
            </a:pPr>
            <a:r>
              <a:rPr lang="en"/>
              <a:t>POS: the left most mapping position of the first matching base. It is set to zero for unmapped reads.</a:t>
            </a:r>
            <a:endParaRPr/>
          </a:p>
          <a:p>
            <a:pPr marL="228600" lvl="0" indent="-228600" algn="l" rtl="0">
              <a:spcBef>
                <a:spcPts val="0"/>
              </a:spcBef>
              <a:spcAft>
                <a:spcPts val="0"/>
              </a:spcAft>
              <a:buClr>
                <a:schemeClr val="dk1"/>
              </a:buClr>
              <a:buSzPts val="1200"/>
              <a:buFont typeface="Calibri"/>
              <a:buAutoNum type="arabicPeriod"/>
            </a:pPr>
            <a:r>
              <a:rPr lang="en"/>
              <a:t>MAPQ: a number to indicate the mapping quality.</a:t>
            </a:r>
            <a:endParaRPr/>
          </a:p>
          <a:p>
            <a:pPr marL="228600" lvl="0" indent="-228600" algn="l" rtl="0">
              <a:spcBef>
                <a:spcPts val="0"/>
              </a:spcBef>
              <a:spcAft>
                <a:spcPts val="0"/>
              </a:spcAft>
              <a:buClr>
                <a:schemeClr val="dk1"/>
              </a:buClr>
              <a:buSzPts val="1200"/>
              <a:buFont typeface="Calibri"/>
              <a:buAutoNum type="arabicPeriod"/>
            </a:pPr>
            <a:r>
              <a:rPr lang="en"/>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endParaRPr/>
          </a:p>
          <a:p>
            <a:pPr marL="228600" lvl="0" indent="-228600" algn="l" rtl="0">
              <a:spcBef>
                <a:spcPts val="0"/>
              </a:spcBef>
              <a:spcAft>
                <a:spcPts val="0"/>
              </a:spcAft>
              <a:buClr>
                <a:schemeClr val="dk1"/>
              </a:buClr>
              <a:buSzPts val="1200"/>
              <a:buFont typeface="Calibri"/>
              <a:buAutoNum type="arabicPeriod"/>
            </a:pPr>
            <a:r>
              <a:rPr lang="en"/>
              <a:t>MNAME: the name of the mate strand, if it is a paired read. ‘=’ means that the name is the same as RNAME.</a:t>
            </a:r>
            <a:endParaRPr/>
          </a:p>
          <a:p>
            <a:pPr marL="228600" lvl="0" indent="-228600" algn="l" rtl="0">
              <a:spcBef>
                <a:spcPts val="0"/>
              </a:spcBef>
              <a:spcAft>
                <a:spcPts val="0"/>
              </a:spcAft>
              <a:buClr>
                <a:schemeClr val="dk1"/>
              </a:buClr>
              <a:buSzPts val="1200"/>
              <a:buFont typeface="Calibri"/>
              <a:buAutoNum type="arabicPeriod"/>
            </a:pPr>
            <a:r>
              <a:rPr lang="en"/>
              <a:t>MPOS: a number indicating the left most mapping position of the mate.</a:t>
            </a:r>
            <a:endParaRPr/>
          </a:p>
          <a:p>
            <a:pPr marL="228600" lvl="0" indent="-228600" algn="l" rtl="0">
              <a:spcBef>
                <a:spcPts val="0"/>
              </a:spcBef>
              <a:spcAft>
                <a:spcPts val="0"/>
              </a:spcAft>
              <a:buClr>
                <a:schemeClr val="dk1"/>
              </a:buClr>
              <a:buSzPts val="1200"/>
              <a:buFont typeface="Calibri"/>
              <a:buAutoNum type="arabicPeriod"/>
            </a:pPr>
            <a:r>
              <a:rPr lang="en"/>
              <a:t>TLEN: a number set to 0 for single-segment. For paired-segments it is calculated as the number of bases from the left most mapped base to the right most mapped base.</a:t>
            </a:r>
            <a:endParaRPr/>
          </a:p>
          <a:p>
            <a:pPr marL="228600" lvl="0" indent="-228600" algn="l" rtl="0">
              <a:spcBef>
                <a:spcPts val="0"/>
              </a:spcBef>
              <a:spcAft>
                <a:spcPts val="0"/>
              </a:spcAft>
              <a:buClr>
                <a:schemeClr val="dk1"/>
              </a:buClr>
              <a:buSzPts val="1200"/>
              <a:buFont typeface="Calibri"/>
              <a:buAutoNum type="arabicPeriod"/>
            </a:pPr>
            <a:r>
              <a:rPr lang="en"/>
              <a:t>SEQ: the read sequence as the reference. If not  ‘*’ then the length of the sequence must be equal the sum of lengths of M/I/S/=/X operations in the CIGAR string.</a:t>
            </a:r>
            <a:endParaRPr/>
          </a:p>
          <a:p>
            <a:pPr marL="228600" lvl="0" indent="-228600" algn="l" rtl="0">
              <a:spcBef>
                <a:spcPts val="0"/>
              </a:spcBef>
              <a:spcAft>
                <a:spcPts val="0"/>
              </a:spcAft>
              <a:buClr>
                <a:schemeClr val="dk1"/>
              </a:buClr>
              <a:buSzPts val="1200"/>
              <a:buFont typeface="Calibri"/>
              <a:buAutoNum type="arabicPeriod"/>
            </a:pPr>
            <a:r>
              <a:rPr lang="en"/>
              <a:t>QUAL: the read quality, same as the quality string in a fastaq format.</a:t>
            </a:r>
            <a:endParaRPr/>
          </a:p>
        </p:txBody>
      </p:sp>
      <p:sp>
        <p:nvSpPr>
          <p:cNvPr id="333" name="Google Shape;333;g3aa572b7e1d_2_2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without our host unis" type="title">
  <p:cSld name="TITLE">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143000" y="952375"/>
            <a:ext cx="6858000" cy="1680097"/>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171616"/>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171616"/>
              </a:buClr>
              <a:buSzPts val="1800"/>
              <a:buNone/>
              <a:defRPr sz="1800"/>
            </a:lvl1pPr>
            <a:lvl2pPr lvl="1" algn="ctr">
              <a:lnSpc>
                <a:spcPct val="90000"/>
              </a:lnSpc>
              <a:spcBef>
                <a:spcPts val="400"/>
              </a:spcBef>
              <a:spcAft>
                <a:spcPts val="0"/>
              </a:spcAft>
              <a:buClr>
                <a:srgbClr val="171616"/>
              </a:buClr>
              <a:buSzPts val="1500"/>
              <a:buNone/>
              <a:defRPr sz="1500"/>
            </a:lvl2pPr>
            <a:lvl3pPr lvl="2" algn="ctr">
              <a:lnSpc>
                <a:spcPct val="90000"/>
              </a:lnSpc>
              <a:spcBef>
                <a:spcPts val="400"/>
              </a:spcBef>
              <a:spcAft>
                <a:spcPts val="0"/>
              </a:spcAft>
              <a:buClr>
                <a:srgbClr val="171616"/>
              </a:buClr>
              <a:buSzPts val="1400"/>
              <a:buNone/>
              <a:defRPr sz="1400"/>
            </a:lvl3pPr>
            <a:lvl4pPr lvl="3" algn="ctr">
              <a:lnSpc>
                <a:spcPct val="90000"/>
              </a:lnSpc>
              <a:spcBef>
                <a:spcPts val="400"/>
              </a:spcBef>
              <a:spcAft>
                <a:spcPts val="0"/>
              </a:spcAft>
              <a:buClr>
                <a:srgbClr val="171616"/>
              </a:buClr>
              <a:buSzPts val="1200"/>
              <a:buNone/>
              <a:defRPr sz="1200"/>
            </a:lvl4pPr>
            <a:lvl5pPr lvl="4" algn="ctr">
              <a:lnSpc>
                <a:spcPct val="90000"/>
              </a:lnSpc>
              <a:spcBef>
                <a:spcPts val="400"/>
              </a:spcBef>
              <a:spcAft>
                <a:spcPts val="0"/>
              </a:spcAft>
              <a:buClr>
                <a:srgbClr val="17161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0" name="Google Shape;60;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63" name="Google Shape;63;p14" descr="A close up of a logo&#10;&#10;Description automatically generated"/>
          <p:cNvPicPr preferRelativeResize="0"/>
          <p:nvPr/>
        </p:nvPicPr>
        <p:blipFill rotWithShape="1">
          <a:blip r:embed="rId2">
            <a:alphaModFix/>
          </a:blip>
          <a:srcRect/>
          <a:stretch/>
        </p:blipFill>
        <p:spPr>
          <a:xfrm>
            <a:off x="6134576" y="128462"/>
            <a:ext cx="2704148" cy="587570"/>
          </a:xfrm>
          <a:prstGeom prst="rect">
            <a:avLst/>
          </a:prstGeom>
          <a:noFill/>
          <a:ln>
            <a:noFill/>
          </a:ln>
        </p:spPr>
      </p:pic>
      <p:cxnSp>
        <p:nvCxnSpPr>
          <p:cNvPr id="64" name="Google Shape;64;p14"/>
          <p:cNvCxnSpPr/>
          <p:nvPr/>
        </p:nvCxnSpPr>
        <p:spPr>
          <a:xfrm rot="10800000">
            <a:off x="0" y="5108777"/>
            <a:ext cx="9144000" cy="0"/>
          </a:xfrm>
          <a:prstGeom prst="straightConnector1">
            <a:avLst/>
          </a:prstGeom>
          <a:noFill/>
          <a:ln w="101600" cap="flat" cmpd="sng">
            <a:solidFill>
              <a:schemeClr val="accent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p:cSld name="One column">
    <p:spTree>
      <p:nvGrpSpPr>
        <p:cNvPr id="1" name="Shape 65"/>
        <p:cNvGrpSpPr/>
        <p:nvPr/>
      </p:nvGrpSpPr>
      <p:grpSpPr>
        <a:xfrm>
          <a:off x="0" y="0"/>
          <a:ext cx="0" cy="0"/>
          <a:chOff x="0" y="0"/>
          <a:chExt cx="0" cy="0"/>
        </a:xfrm>
      </p:grpSpPr>
      <p:sp>
        <p:nvSpPr>
          <p:cNvPr id="66" name="Google Shape;66;p15"/>
          <p:cNvSpPr txBox="1">
            <a:spLocks noGrp="1"/>
          </p:cNvSpPr>
          <p:nvPr>
            <p:ph type="body" idx="1"/>
          </p:nvPr>
        </p:nvSpPr>
        <p:spPr>
          <a:xfrm>
            <a:off x="628650" y="1115101"/>
            <a:ext cx="7886700" cy="3517622"/>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171616"/>
              </a:buClr>
              <a:buSzPts val="1400"/>
              <a:buChar char="•"/>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 name="Google Shape;67;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5"/>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3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71" name="Google Shape;71;p15"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cxnSp>
        <p:nvCxnSpPr>
          <p:cNvPr id="72" name="Google Shape;72;p15"/>
          <p:cNvCxnSpPr/>
          <p:nvPr/>
        </p:nvCxnSpPr>
        <p:spPr>
          <a:xfrm>
            <a:off x="621196" y="916318"/>
            <a:ext cx="7886700" cy="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with our host unis">
  <p:cSld name="Title_with our host unis">
    <p:spTree>
      <p:nvGrpSpPr>
        <p:cNvPr id="1" name="Shape 73"/>
        <p:cNvGrpSpPr/>
        <p:nvPr/>
      </p:nvGrpSpPr>
      <p:grpSpPr>
        <a:xfrm>
          <a:off x="0" y="0"/>
          <a:ext cx="0" cy="0"/>
          <a:chOff x="0" y="0"/>
          <a:chExt cx="0" cy="0"/>
        </a:xfrm>
      </p:grpSpPr>
      <p:sp>
        <p:nvSpPr>
          <p:cNvPr id="74" name="Google Shape;74;p16"/>
          <p:cNvSpPr txBox="1">
            <a:spLocks noGrp="1"/>
          </p:cNvSpPr>
          <p:nvPr>
            <p:ph type="ctrTitle"/>
          </p:nvPr>
        </p:nvSpPr>
        <p:spPr>
          <a:xfrm>
            <a:off x="1143000" y="941068"/>
            <a:ext cx="6858000" cy="1691404"/>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171616"/>
              </a:buClr>
              <a:buSzPts val="4500"/>
              <a:buFont typeface="Arial"/>
              <a:buNone/>
              <a:defRPr sz="4500">
                <a:solidFill>
                  <a:srgbClr val="17161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5" name="Google Shape;75;p16"/>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171616"/>
              </a:buClr>
              <a:buSzPts val="1800"/>
              <a:buNone/>
              <a:defRPr sz="1800"/>
            </a:lvl1pPr>
            <a:lvl2pPr lvl="1" algn="ctr">
              <a:lnSpc>
                <a:spcPct val="90000"/>
              </a:lnSpc>
              <a:spcBef>
                <a:spcPts val="400"/>
              </a:spcBef>
              <a:spcAft>
                <a:spcPts val="0"/>
              </a:spcAft>
              <a:buClr>
                <a:srgbClr val="171616"/>
              </a:buClr>
              <a:buSzPts val="1500"/>
              <a:buNone/>
              <a:defRPr sz="1500"/>
            </a:lvl2pPr>
            <a:lvl3pPr lvl="2" algn="ctr">
              <a:lnSpc>
                <a:spcPct val="90000"/>
              </a:lnSpc>
              <a:spcBef>
                <a:spcPts val="400"/>
              </a:spcBef>
              <a:spcAft>
                <a:spcPts val="0"/>
              </a:spcAft>
              <a:buClr>
                <a:srgbClr val="171616"/>
              </a:buClr>
              <a:buSzPts val="1400"/>
              <a:buNone/>
              <a:defRPr sz="1400"/>
            </a:lvl3pPr>
            <a:lvl4pPr lvl="3" algn="ctr">
              <a:lnSpc>
                <a:spcPct val="90000"/>
              </a:lnSpc>
              <a:spcBef>
                <a:spcPts val="400"/>
              </a:spcBef>
              <a:spcAft>
                <a:spcPts val="0"/>
              </a:spcAft>
              <a:buClr>
                <a:srgbClr val="171616"/>
              </a:buClr>
              <a:buSzPts val="1200"/>
              <a:buNone/>
              <a:defRPr sz="1200"/>
            </a:lvl4pPr>
            <a:lvl5pPr lvl="4" algn="ctr">
              <a:lnSpc>
                <a:spcPct val="90000"/>
              </a:lnSpc>
              <a:spcBef>
                <a:spcPts val="400"/>
              </a:spcBef>
              <a:spcAft>
                <a:spcPts val="0"/>
              </a:spcAft>
              <a:buClr>
                <a:srgbClr val="17161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6" name="Google Shape;76;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79" name="Google Shape;79;p16" descr="A picture containing food&#10;&#10;Description automatically generated"/>
          <p:cNvPicPr preferRelativeResize="0"/>
          <p:nvPr/>
        </p:nvPicPr>
        <p:blipFill rotWithShape="1">
          <a:blip r:embed="rId2">
            <a:alphaModFix/>
          </a:blip>
          <a:srcRect/>
          <a:stretch/>
        </p:blipFill>
        <p:spPr>
          <a:xfrm>
            <a:off x="6221825" y="136206"/>
            <a:ext cx="2293525" cy="576263"/>
          </a:xfrm>
          <a:prstGeom prst="rect">
            <a:avLst/>
          </a:prstGeom>
          <a:noFill/>
          <a:ln>
            <a:noFill/>
          </a:ln>
        </p:spPr>
      </p:pic>
      <p:pic>
        <p:nvPicPr>
          <p:cNvPr id="80" name="Google Shape;80;p16" descr="A close up of a logo&#10;&#10;Description automatically generated"/>
          <p:cNvPicPr preferRelativeResize="0"/>
          <p:nvPr/>
        </p:nvPicPr>
        <p:blipFill rotWithShape="1">
          <a:blip r:embed="rId3">
            <a:alphaModFix/>
          </a:blip>
          <a:srcRect/>
          <a:stretch/>
        </p:blipFill>
        <p:spPr>
          <a:xfrm>
            <a:off x="2893182" y="90370"/>
            <a:ext cx="2704148" cy="587570"/>
          </a:xfrm>
          <a:prstGeom prst="rect">
            <a:avLst/>
          </a:prstGeom>
          <a:noFill/>
          <a:ln>
            <a:noFill/>
          </a:ln>
        </p:spPr>
      </p:pic>
      <p:cxnSp>
        <p:nvCxnSpPr>
          <p:cNvPr id="81" name="Google Shape;81;p16"/>
          <p:cNvCxnSpPr/>
          <p:nvPr/>
        </p:nvCxnSpPr>
        <p:spPr>
          <a:xfrm rot="10800000">
            <a:off x="0" y="5108777"/>
            <a:ext cx="9144000" cy="0"/>
          </a:xfrm>
          <a:prstGeom prst="straightConnector1">
            <a:avLst/>
          </a:prstGeom>
          <a:noFill/>
          <a:ln w="101600" cap="flat" cmpd="sng">
            <a:solidFill>
              <a:schemeClr val="accent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lined">
  <p:cSld name="Title_lined">
    <p:spTree>
      <p:nvGrpSpPr>
        <p:cNvPr id="1" name="Shape 82"/>
        <p:cNvGrpSpPr/>
        <p:nvPr/>
      </p:nvGrpSpPr>
      <p:grpSpPr>
        <a:xfrm>
          <a:off x="0" y="0"/>
          <a:ext cx="0" cy="0"/>
          <a:chOff x="0" y="0"/>
          <a:chExt cx="0" cy="0"/>
        </a:xfrm>
      </p:grpSpPr>
      <p:sp>
        <p:nvSpPr>
          <p:cNvPr id="83" name="Google Shape;83;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7"/>
          <p:cNvSpPr txBox="1">
            <a:spLocks noGrp="1"/>
          </p:cNvSpPr>
          <p:nvPr>
            <p:ph type="title"/>
          </p:nvPr>
        </p:nvSpPr>
        <p:spPr>
          <a:xfrm>
            <a:off x="621196" y="1247588"/>
            <a:ext cx="7886700" cy="653554"/>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171616"/>
              </a:buClr>
              <a:buSzPts val="2900"/>
              <a:buFont typeface="Arial"/>
              <a:buNone/>
              <a:defRPr sz="29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17"/>
          <p:cNvSpPr txBox="1">
            <a:spLocks noGrp="1"/>
          </p:cNvSpPr>
          <p:nvPr>
            <p:ph type="body" idx="1"/>
          </p:nvPr>
        </p:nvSpPr>
        <p:spPr>
          <a:xfrm>
            <a:off x="621194" y="1937253"/>
            <a:ext cx="7886699" cy="37189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535353"/>
              </a:buClr>
              <a:buSzPts val="1800"/>
              <a:buFont typeface="Arial"/>
              <a:buNone/>
              <a:defRPr sz="1800">
                <a:solidFill>
                  <a:srgbClr val="535353"/>
                </a:solidFill>
              </a:defRPr>
            </a:lvl1pPr>
            <a:lvl2pPr marL="914400" lvl="1" indent="-228600" algn="l">
              <a:lnSpc>
                <a:spcPct val="90000"/>
              </a:lnSpc>
              <a:spcBef>
                <a:spcPts val="400"/>
              </a:spcBef>
              <a:spcAft>
                <a:spcPts val="0"/>
              </a:spcAft>
              <a:buClr>
                <a:srgbClr val="171616"/>
              </a:buClr>
              <a:buSzPts val="1100"/>
              <a:buNone/>
              <a:defRPr sz="1100"/>
            </a:lvl2pPr>
            <a:lvl3pPr marL="1371600" lvl="2" indent="-228600" algn="l">
              <a:lnSpc>
                <a:spcPct val="90000"/>
              </a:lnSpc>
              <a:spcBef>
                <a:spcPts val="400"/>
              </a:spcBef>
              <a:spcAft>
                <a:spcPts val="0"/>
              </a:spcAft>
              <a:buClr>
                <a:srgbClr val="171616"/>
              </a:buClr>
              <a:buSzPts val="900"/>
              <a:buNone/>
              <a:defRPr sz="900"/>
            </a:lvl3pPr>
            <a:lvl4pPr marL="1828800" lvl="3" indent="-228600" algn="l">
              <a:lnSpc>
                <a:spcPct val="90000"/>
              </a:lnSpc>
              <a:spcBef>
                <a:spcPts val="400"/>
              </a:spcBef>
              <a:spcAft>
                <a:spcPts val="0"/>
              </a:spcAft>
              <a:buClr>
                <a:srgbClr val="171616"/>
              </a:buClr>
              <a:buSzPts val="800"/>
              <a:buNone/>
              <a:defRPr sz="800"/>
            </a:lvl4pPr>
            <a:lvl5pPr marL="2286000" lvl="4" indent="-228600" algn="l">
              <a:lnSpc>
                <a:spcPct val="90000"/>
              </a:lnSpc>
              <a:spcBef>
                <a:spcPts val="400"/>
              </a:spcBef>
              <a:spcAft>
                <a:spcPts val="0"/>
              </a:spcAft>
              <a:buClr>
                <a:srgbClr val="171616"/>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cxnSp>
        <p:nvCxnSpPr>
          <p:cNvPr id="88" name="Google Shape;88;p17"/>
          <p:cNvCxnSpPr/>
          <p:nvPr/>
        </p:nvCxnSpPr>
        <p:spPr>
          <a:xfrm rot="10800000">
            <a:off x="0" y="5108777"/>
            <a:ext cx="9144000" cy="0"/>
          </a:xfrm>
          <a:prstGeom prst="straightConnector1">
            <a:avLst/>
          </a:prstGeom>
          <a:noFill/>
          <a:ln w="101600" cap="flat" cmpd="sng">
            <a:solidFill>
              <a:schemeClr val="accent1"/>
            </a:solidFill>
            <a:prstDash val="solid"/>
            <a:miter lim="800000"/>
            <a:headEnd type="none" w="sm" len="sm"/>
            <a:tailEnd type="none" w="sm" len="sm"/>
          </a:ln>
        </p:spPr>
      </p:cxnSp>
      <p:cxnSp>
        <p:nvCxnSpPr>
          <p:cNvPr id="89" name="Google Shape;89;p17"/>
          <p:cNvCxnSpPr/>
          <p:nvPr/>
        </p:nvCxnSpPr>
        <p:spPr>
          <a:xfrm>
            <a:off x="584032" y="1107302"/>
            <a:ext cx="7886700" cy="0"/>
          </a:xfrm>
          <a:prstGeom prst="straightConnector1">
            <a:avLst/>
          </a:prstGeom>
          <a:noFill/>
          <a:ln w="12700" cap="flat" cmpd="sng">
            <a:solidFill>
              <a:schemeClr val="accent1"/>
            </a:solidFill>
            <a:prstDash val="solid"/>
            <a:miter lim="800000"/>
            <a:headEnd type="none" w="sm" len="sm"/>
            <a:tailEnd type="none" w="sm" len="sm"/>
          </a:ln>
        </p:spPr>
      </p:cxnSp>
      <p:pic>
        <p:nvPicPr>
          <p:cNvPr id="90" name="Google Shape;90;p17" descr="A close up of a logo&#10;&#10;Description automatically generated"/>
          <p:cNvPicPr preferRelativeResize="0"/>
          <p:nvPr/>
        </p:nvPicPr>
        <p:blipFill rotWithShape="1">
          <a:blip r:embed="rId2">
            <a:alphaModFix/>
          </a:blip>
          <a:srcRect/>
          <a:stretch/>
        </p:blipFill>
        <p:spPr>
          <a:xfrm>
            <a:off x="6134576" y="128462"/>
            <a:ext cx="2704148" cy="58757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 type="secHead">
  <p:cSld name="SECTION_HEADER">
    <p:bg>
      <p:bgPr>
        <a:solidFill>
          <a:schemeClr val="lt1"/>
        </a:solid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171616"/>
              </a:buClr>
              <a:buSzPts val="3300"/>
              <a:buFont typeface="Arial"/>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F7F7F"/>
              </a:buClr>
              <a:buSzPts val="1800"/>
              <a:buNone/>
              <a:defRPr sz="1800">
                <a:solidFill>
                  <a:srgbClr val="7F7F7F"/>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4" name="Google Shape;94;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97" name="Google Shape;97;p18"/>
          <p:cNvCxnSpPr/>
          <p:nvPr/>
        </p:nvCxnSpPr>
        <p:spPr>
          <a:xfrm rot="10800000">
            <a:off x="0" y="5108777"/>
            <a:ext cx="9144000" cy="0"/>
          </a:xfrm>
          <a:prstGeom prst="straightConnector1">
            <a:avLst/>
          </a:prstGeom>
          <a:noFill/>
          <a:ln w="101600" cap="flat" cmpd="sng">
            <a:solidFill>
              <a:schemeClr val="accent1"/>
            </a:solidFill>
            <a:prstDash val="solid"/>
            <a:miter lim="800000"/>
            <a:headEnd type="none" w="sm" len="sm"/>
            <a:tailEnd type="none" w="sm" len="sm"/>
          </a:ln>
        </p:spPr>
      </p:cxnSp>
      <p:pic>
        <p:nvPicPr>
          <p:cNvPr id="98" name="Google Shape;98;p18" descr="A close up of a logo&#10;&#10;Description automatically generated"/>
          <p:cNvPicPr preferRelativeResize="0"/>
          <p:nvPr/>
        </p:nvPicPr>
        <p:blipFill rotWithShape="1">
          <a:blip r:embed="rId2">
            <a:alphaModFix/>
          </a:blip>
          <a:srcRect/>
          <a:stretch/>
        </p:blipFill>
        <p:spPr>
          <a:xfrm>
            <a:off x="6134576" y="128462"/>
            <a:ext cx="2704148" cy="58757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_with picture">
  <p:cSld name="Agenda_with picture">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4573191" y="896440"/>
            <a:ext cx="3942159" cy="687994"/>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171616"/>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19"/>
          <p:cNvSpPr>
            <a:spLocks noGrp="1"/>
          </p:cNvSpPr>
          <p:nvPr>
            <p:ph type="pic" idx="2"/>
          </p:nvPr>
        </p:nvSpPr>
        <p:spPr>
          <a:xfrm>
            <a:off x="0" y="0"/>
            <a:ext cx="3918031" cy="5143499"/>
          </a:xfrm>
          <a:prstGeom prst="rect">
            <a:avLst/>
          </a:prstGeom>
          <a:solidFill>
            <a:schemeClr val="accent5"/>
          </a:solidFill>
          <a:ln>
            <a:noFill/>
          </a:ln>
        </p:spPr>
      </p:sp>
      <p:sp>
        <p:nvSpPr>
          <p:cNvPr id="102" name="Google Shape;102;p19"/>
          <p:cNvSpPr txBox="1">
            <a:spLocks noGrp="1"/>
          </p:cNvSpPr>
          <p:nvPr>
            <p:ph type="body" idx="1"/>
          </p:nvPr>
        </p:nvSpPr>
        <p:spPr>
          <a:xfrm>
            <a:off x="4573191" y="1669774"/>
            <a:ext cx="3942159" cy="2830541"/>
          </a:xfrm>
          <a:prstGeom prst="rect">
            <a:avLst/>
          </a:prstGeom>
          <a:noFill/>
          <a:ln>
            <a:noFill/>
          </a:ln>
        </p:spPr>
        <p:txBody>
          <a:bodyPr spcFirstLastPara="1" wrap="square" lIns="68575" tIns="34275" rIns="68575" bIns="34275" anchor="t" anchorCtr="0">
            <a:normAutofit/>
          </a:bodyPr>
          <a:lstStyle>
            <a:lvl1pPr marL="457200" lvl="0" indent="-336550" algn="l">
              <a:lnSpc>
                <a:spcPct val="90000"/>
              </a:lnSpc>
              <a:spcBef>
                <a:spcPts val="800"/>
              </a:spcBef>
              <a:spcAft>
                <a:spcPts val="0"/>
              </a:spcAft>
              <a:buClr>
                <a:srgbClr val="171616"/>
              </a:buClr>
              <a:buSzPts val="1700"/>
              <a:buFont typeface="Arial"/>
              <a:buChar char="•"/>
              <a:defRPr sz="1700"/>
            </a:lvl1pPr>
            <a:lvl2pPr marL="914400" lvl="1" indent="-228600" algn="l">
              <a:lnSpc>
                <a:spcPct val="90000"/>
              </a:lnSpc>
              <a:spcBef>
                <a:spcPts val="400"/>
              </a:spcBef>
              <a:spcAft>
                <a:spcPts val="0"/>
              </a:spcAft>
              <a:buClr>
                <a:srgbClr val="171616"/>
              </a:buClr>
              <a:buSzPts val="1100"/>
              <a:buNone/>
              <a:defRPr sz="1100"/>
            </a:lvl2pPr>
            <a:lvl3pPr marL="1371600" lvl="2" indent="-228600" algn="l">
              <a:lnSpc>
                <a:spcPct val="90000"/>
              </a:lnSpc>
              <a:spcBef>
                <a:spcPts val="400"/>
              </a:spcBef>
              <a:spcAft>
                <a:spcPts val="0"/>
              </a:spcAft>
              <a:buClr>
                <a:srgbClr val="171616"/>
              </a:buClr>
              <a:buSzPts val="900"/>
              <a:buNone/>
              <a:defRPr sz="900"/>
            </a:lvl3pPr>
            <a:lvl4pPr marL="1828800" lvl="3" indent="-228600" algn="l">
              <a:lnSpc>
                <a:spcPct val="90000"/>
              </a:lnSpc>
              <a:spcBef>
                <a:spcPts val="400"/>
              </a:spcBef>
              <a:spcAft>
                <a:spcPts val="0"/>
              </a:spcAft>
              <a:buClr>
                <a:srgbClr val="171616"/>
              </a:buClr>
              <a:buSzPts val="800"/>
              <a:buNone/>
              <a:defRPr sz="800"/>
            </a:lvl4pPr>
            <a:lvl5pPr marL="2286000" lvl="4" indent="-228600" algn="l">
              <a:lnSpc>
                <a:spcPct val="90000"/>
              </a:lnSpc>
              <a:spcBef>
                <a:spcPts val="400"/>
              </a:spcBef>
              <a:spcAft>
                <a:spcPts val="0"/>
              </a:spcAft>
              <a:buClr>
                <a:srgbClr val="171616"/>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pic>
        <p:nvPicPr>
          <p:cNvPr id="103" name="Google Shape;103;p19"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sp>
        <p:nvSpPr>
          <p:cNvPr id="104" name="Google Shape;104;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07" name="Google Shape;107;p19"/>
          <p:cNvPicPr preferRelativeResize="0"/>
          <p:nvPr/>
        </p:nvPicPr>
        <p:blipFill rotWithShape="1">
          <a:blip r:embed="rId3">
            <a:alphaModFix/>
          </a:blip>
          <a:srcRect/>
          <a:stretch/>
        </p:blipFill>
        <p:spPr>
          <a:xfrm>
            <a:off x="4075055" y="273844"/>
            <a:ext cx="1231199" cy="45213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_with color">
  <p:cSld name="Agenda_with color">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573191" y="896440"/>
            <a:ext cx="3942159" cy="687994"/>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171616"/>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20"/>
          <p:cNvSpPr txBox="1">
            <a:spLocks noGrp="1"/>
          </p:cNvSpPr>
          <p:nvPr>
            <p:ph type="body" idx="1"/>
          </p:nvPr>
        </p:nvSpPr>
        <p:spPr>
          <a:xfrm>
            <a:off x="4573191" y="1669774"/>
            <a:ext cx="3942159" cy="2830541"/>
          </a:xfrm>
          <a:prstGeom prst="rect">
            <a:avLst/>
          </a:prstGeom>
          <a:noFill/>
          <a:ln>
            <a:noFill/>
          </a:ln>
        </p:spPr>
        <p:txBody>
          <a:bodyPr spcFirstLastPara="1" wrap="square" lIns="68575" tIns="34275" rIns="68575" bIns="34275" anchor="t" anchorCtr="0">
            <a:normAutofit/>
          </a:bodyPr>
          <a:lstStyle>
            <a:lvl1pPr marL="457200" lvl="0" indent="-336550" algn="l">
              <a:lnSpc>
                <a:spcPct val="90000"/>
              </a:lnSpc>
              <a:spcBef>
                <a:spcPts val="800"/>
              </a:spcBef>
              <a:spcAft>
                <a:spcPts val="0"/>
              </a:spcAft>
              <a:buClr>
                <a:srgbClr val="171616"/>
              </a:buClr>
              <a:buSzPts val="1700"/>
              <a:buFont typeface="Arial"/>
              <a:buChar char="•"/>
              <a:defRPr sz="1700"/>
            </a:lvl1pPr>
            <a:lvl2pPr marL="914400" lvl="1" indent="-228600" algn="l">
              <a:lnSpc>
                <a:spcPct val="90000"/>
              </a:lnSpc>
              <a:spcBef>
                <a:spcPts val="400"/>
              </a:spcBef>
              <a:spcAft>
                <a:spcPts val="0"/>
              </a:spcAft>
              <a:buClr>
                <a:srgbClr val="171616"/>
              </a:buClr>
              <a:buSzPts val="1100"/>
              <a:buNone/>
              <a:defRPr sz="1100"/>
            </a:lvl2pPr>
            <a:lvl3pPr marL="1371600" lvl="2" indent="-228600" algn="l">
              <a:lnSpc>
                <a:spcPct val="90000"/>
              </a:lnSpc>
              <a:spcBef>
                <a:spcPts val="400"/>
              </a:spcBef>
              <a:spcAft>
                <a:spcPts val="0"/>
              </a:spcAft>
              <a:buClr>
                <a:srgbClr val="171616"/>
              </a:buClr>
              <a:buSzPts val="900"/>
              <a:buNone/>
              <a:defRPr sz="900"/>
            </a:lvl3pPr>
            <a:lvl4pPr marL="1828800" lvl="3" indent="-228600" algn="l">
              <a:lnSpc>
                <a:spcPct val="90000"/>
              </a:lnSpc>
              <a:spcBef>
                <a:spcPts val="400"/>
              </a:spcBef>
              <a:spcAft>
                <a:spcPts val="0"/>
              </a:spcAft>
              <a:buClr>
                <a:srgbClr val="171616"/>
              </a:buClr>
              <a:buSzPts val="800"/>
              <a:buNone/>
              <a:defRPr sz="800"/>
            </a:lvl4pPr>
            <a:lvl5pPr marL="2286000" lvl="4" indent="-228600" algn="l">
              <a:lnSpc>
                <a:spcPct val="90000"/>
              </a:lnSpc>
              <a:spcBef>
                <a:spcPts val="400"/>
              </a:spcBef>
              <a:spcAft>
                <a:spcPts val="0"/>
              </a:spcAft>
              <a:buClr>
                <a:srgbClr val="171616"/>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1" name="Google Shape;111;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14" name="Google Shape;114;p20"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sp>
        <p:nvSpPr>
          <p:cNvPr id="115" name="Google Shape;115;p20"/>
          <p:cNvSpPr/>
          <p:nvPr/>
        </p:nvSpPr>
        <p:spPr>
          <a:xfrm>
            <a:off x="1" y="0"/>
            <a:ext cx="3942159" cy="5143499"/>
          </a:xfrm>
          <a:prstGeom prst="rect">
            <a:avLst/>
          </a:prstGeom>
          <a:solidFill>
            <a:srgbClr val="A7C94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16" name="Google Shape;116;p20"/>
          <p:cNvPicPr preferRelativeResize="0"/>
          <p:nvPr/>
        </p:nvPicPr>
        <p:blipFill rotWithShape="1">
          <a:blip r:embed="rId3">
            <a:alphaModFix/>
          </a:blip>
          <a:srcRect/>
          <a:stretch/>
        </p:blipFill>
        <p:spPr>
          <a:xfrm>
            <a:off x="4075055" y="273844"/>
            <a:ext cx="1231199" cy="45213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_with picture">
  <p:cSld name="One column_with picture">
    <p:spTree>
      <p:nvGrpSpPr>
        <p:cNvPr id="1" name="Shape 117"/>
        <p:cNvGrpSpPr/>
        <p:nvPr/>
      </p:nvGrpSpPr>
      <p:grpSpPr>
        <a:xfrm>
          <a:off x="0" y="0"/>
          <a:ext cx="0" cy="0"/>
          <a:chOff x="0" y="0"/>
          <a:chExt cx="0" cy="0"/>
        </a:xfrm>
      </p:grpSpPr>
      <p:sp>
        <p:nvSpPr>
          <p:cNvPr id="118" name="Google Shape;118;p21"/>
          <p:cNvSpPr txBox="1">
            <a:spLocks noGrp="1"/>
          </p:cNvSpPr>
          <p:nvPr>
            <p:ph type="body" idx="1"/>
          </p:nvPr>
        </p:nvSpPr>
        <p:spPr>
          <a:xfrm>
            <a:off x="628650" y="1192697"/>
            <a:ext cx="2852435" cy="34400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171616"/>
              </a:buClr>
              <a:buSzPts val="1400"/>
              <a:buChar char="•"/>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9" name="Google Shape;119;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21"/>
          <p:cNvSpPr>
            <a:spLocks noGrp="1"/>
          </p:cNvSpPr>
          <p:nvPr>
            <p:ph type="pic" idx="2"/>
          </p:nvPr>
        </p:nvSpPr>
        <p:spPr>
          <a:xfrm>
            <a:off x="3637344" y="1192697"/>
            <a:ext cx="4878006" cy="3440024"/>
          </a:xfrm>
          <a:prstGeom prst="rect">
            <a:avLst/>
          </a:prstGeom>
          <a:solidFill>
            <a:schemeClr val="accent5"/>
          </a:solidFill>
          <a:ln>
            <a:noFill/>
          </a:ln>
        </p:spPr>
      </p:sp>
      <p:sp>
        <p:nvSpPr>
          <p:cNvPr id="123" name="Google Shape;123;p21"/>
          <p:cNvSpPr txBox="1">
            <a:spLocks noGrp="1"/>
          </p:cNvSpPr>
          <p:nvPr>
            <p:ph type="title"/>
          </p:nvPr>
        </p:nvSpPr>
        <p:spPr>
          <a:xfrm>
            <a:off x="1571264" y="273845"/>
            <a:ext cx="6211076" cy="6225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124" name="Google Shape;124;p21"/>
          <p:cNvCxnSpPr/>
          <p:nvPr/>
        </p:nvCxnSpPr>
        <p:spPr>
          <a:xfrm>
            <a:off x="621196" y="916318"/>
            <a:ext cx="7886700" cy="0"/>
          </a:xfrm>
          <a:prstGeom prst="straightConnector1">
            <a:avLst/>
          </a:prstGeom>
          <a:noFill/>
          <a:ln w="12700" cap="flat" cmpd="sng">
            <a:solidFill>
              <a:schemeClr val="accent1"/>
            </a:solidFill>
            <a:prstDash val="solid"/>
            <a:miter lim="800000"/>
            <a:headEnd type="none" w="sm" len="sm"/>
            <a:tailEnd type="none" w="sm" len="sm"/>
          </a:ln>
        </p:spPr>
      </p:cxnSp>
      <p:pic>
        <p:nvPicPr>
          <p:cNvPr id="125" name="Google Shape;125;p21"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_with picture_no bullet points">
  <p:cSld name="One column_with picture_no bullet points">
    <p:spTree>
      <p:nvGrpSpPr>
        <p:cNvPr id="1" name="Shape 126"/>
        <p:cNvGrpSpPr/>
        <p:nvPr/>
      </p:nvGrpSpPr>
      <p:grpSpPr>
        <a:xfrm>
          <a:off x="0" y="0"/>
          <a:ext cx="0" cy="0"/>
          <a:chOff x="0" y="0"/>
          <a:chExt cx="0" cy="0"/>
        </a:xfrm>
      </p:grpSpPr>
      <p:sp>
        <p:nvSpPr>
          <p:cNvPr id="127" name="Google Shape;127;p22"/>
          <p:cNvSpPr txBox="1">
            <a:spLocks noGrp="1"/>
          </p:cNvSpPr>
          <p:nvPr>
            <p:ph type="body" idx="1"/>
          </p:nvPr>
        </p:nvSpPr>
        <p:spPr>
          <a:xfrm>
            <a:off x="628650" y="1192697"/>
            <a:ext cx="2852435" cy="3440025"/>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171616"/>
              </a:buClr>
              <a:buSzPts val="2100"/>
              <a:buNone/>
              <a:defRPr/>
            </a:lvl1pPr>
            <a:lvl2pPr marL="914400" lvl="1" indent="-228600" algn="l">
              <a:lnSpc>
                <a:spcPct val="90000"/>
              </a:lnSpc>
              <a:spcBef>
                <a:spcPts val="400"/>
              </a:spcBef>
              <a:spcAft>
                <a:spcPts val="0"/>
              </a:spcAft>
              <a:buClr>
                <a:srgbClr val="171616"/>
              </a:buClr>
              <a:buSzPts val="1800"/>
              <a:buNone/>
              <a:defRPr/>
            </a:lvl2pPr>
            <a:lvl3pPr marL="1371600" lvl="2" indent="-228600" algn="l">
              <a:lnSpc>
                <a:spcPct val="90000"/>
              </a:lnSpc>
              <a:spcBef>
                <a:spcPts val="400"/>
              </a:spcBef>
              <a:spcAft>
                <a:spcPts val="0"/>
              </a:spcAft>
              <a:buClr>
                <a:srgbClr val="171616"/>
              </a:buClr>
              <a:buSzPts val="1500"/>
              <a:buNone/>
              <a:defRPr/>
            </a:lvl3pPr>
            <a:lvl4pPr marL="1828800" lvl="3" indent="-228600" algn="l">
              <a:lnSpc>
                <a:spcPct val="90000"/>
              </a:lnSpc>
              <a:spcBef>
                <a:spcPts val="400"/>
              </a:spcBef>
              <a:spcAft>
                <a:spcPts val="0"/>
              </a:spcAft>
              <a:buClr>
                <a:srgbClr val="171616"/>
              </a:buClr>
              <a:buSzPts val="1400"/>
              <a:buNone/>
              <a:defRPr/>
            </a:lvl4pPr>
            <a:lvl5pPr marL="2286000" lvl="4" indent="-228600" algn="l">
              <a:lnSpc>
                <a:spcPct val="90000"/>
              </a:lnSpc>
              <a:spcBef>
                <a:spcPts val="400"/>
              </a:spcBef>
              <a:spcAft>
                <a:spcPts val="0"/>
              </a:spcAft>
              <a:buClr>
                <a:srgbClr val="171616"/>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8" name="Google Shape;128;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22"/>
          <p:cNvSpPr>
            <a:spLocks noGrp="1"/>
          </p:cNvSpPr>
          <p:nvPr>
            <p:ph type="pic" idx="2"/>
          </p:nvPr>
        </p:nvSpPr>
        <p:spPr>
          <a:xfrm>
            <a:off x="3637344" y="1192697"/>
            <a:ext cx="4878006" cy="3440024"/>
          </a:xfrm>
          <a:prstGeom prst="rect">
            <a:avLst/>
          </a:prstGeom>
          <a:solidFill>
            <a:schemeClr val="accent5"/>
          </a:solidFill>
          <a:ln>
            <a:noFill/>
          </a:ln>
        </p:spPr>
      </p:sp>
      <p:sp>
        <p:nvSpPr>
          <p:cNvPr id="132" name="Google Shape;132;p22"/>
          <p:cNvSpPr txBox="1">
            <a:spLocks noGrp="1"/>
          </p:cNvSpPr>
          <p:nvPr>
            <p:ph type="title"/>
          </p:nvPr>
        </p:nvSpPr>
        <p:spPr>
          <a:xfrm>
            <a:off x="1571264" y="273845"/>
            <a:ext cx="6211076" cy="6225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133" name="Google Shape;133;p22"/>
          <p:cNvCxnSpPr/>
          <p:nvPr/>
        </p:nvCxnSpPr>
        <p:spPr>
          <a:xfrm>
            <a:off x="621196" y="916318"/>
            <a:ext cx="7886700" cy="0"/>
          </a:xfrm>
          <a:prstGeom prst="straightConnector1">
            <a:avLst/>
          </a:prstGeom>
          <a:noFill/>
          <a:ln w="12700" cap="flat" cmpd="sng">
            <a:solidFill>
              <a:schemeClr val="accent1"/>
            </a:solidFill>
            <a:prstDash val="solid"/>
            <a:miter lim="800000"/>
            <a:headEnd type="none" w="sm" len="sm"/>
            <a:tailEnd type="none" w="sm" len="sm"/>
          </a:ln>
        </p:spPr>
      </p:cxnSp>
      <p:pic>
        <p:nvPicPr>
          <p:cNvPr id="134" name="Google Shape;134;p22"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_no bulletpoints">
  <p:cSld name="One column_no bulletpoints">
    <p:spTree>
      <p:nvGrpSpPr>
        <p:cNvPr id="1" name="Shape 135"/>
        <p:cNvGrpSpPr/>
        <p:nvPr/>
      </p:nvGrpSpPr>
      <p:grpSpPr>
        <a:xfrm>
          <a:off x="0" y="0"/>
          <a:ext cx="0" cy="0"/>
          <a:chOff x="0" y="0"/>
          <a:chExt cx="0" cy="0"/>
        </a:xfrm>
      </p:grpSpPr>
      <p:sp>
        <p:nvSpPr>
          <p:cNvPr id="136" name="Google Shape;136;p23"/>
          <p:cNvSpPr txBox="1">
            <a:spLocks noGrp="1"/>
          </p:cNvSpPr>
          <p:nvPr>
            <p:ph type="body" idx="1"/>
          </p:nvPr>
        </p:nvSpPr>
        <p:spPr>
          <a:xfrm>
            <a:off x="628650" y="1115101"/>
            <a:ext cx="7886700" cy="351762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171616"/>
              </a:buClr>
              <a:buSzPts val="2100"/>
              <a:buNone/>
              <a:defRPr/>
            </a:lvl1pPr>
            <a:lvl2pPr marL="914400" lvl="1" indent="-228600" algn="l">
              <a:lnSpc>
                <a:spcPct val="90000"/>
              </a:lnSpc>
              <a:spcBef>
                <a:spcPts val="400"/>
              </a:spcBef>
              <a:spcAft>
                <a:spcPts val="0"/>
              </a:spcAft>
              <a:buClr>
                <a:srgbClr val="171616"/>
              </a:buClr>
              <a:buSzPts val="1800"/>
              <a:buNone/>
              <a:defRPr/>
            </a:lvl2pPr>
            <a:lvl3pPr marL="1371600" lvl="2" indent="-228600" algn="l">
              <a:lnSpc>
                <a:spcPct val="90000"/>
              </a:lnSpc>
              <a:spcBef>
                <a:spcPts val="400"/>
              </a:spcBef>
              <a:spcAft>
                <a:spcPts val="0"/>
              </a:spcAft>
              <a:buClr>
                <a:srgbClr val="171616"/>
              </a:buClr>
              <a:buSzPts val="1500"/>
              <a:buNone/>
              <a:defRPr/>
            </a:lvl3pPr>
            <a:lvl4pPr marL="1828800" lvl="3" indent="-228600" algn="l">
              <a:lnSpc>
                <a:spcPct val="90000"/>
              </a:lnSpc>
              <a:spcBef>
                <a:spcPts val="400"/>
              </a:spcBef>
              <a:spcAft>
                <a:spcPts val="0"/>
              </a:spcAft>
              <a:buClr>
                <a:srgbClr val="171616"/>
              </a:buClr>
              <a:buSzPts val="1400"/>
              <a:buNone/>
              <a:defRPr/>
            </a:lvl4pPr>
            <a:lvl5pPr marL="2286000" lvl="4" indent="-228600" algn="l">
              <a:lnSpc>
                <a:spcPct val="90000"/>
              </a:lnSpc>
              <a:spcBef>
                <a:spcPts val="400"/>
              </a:spcBef>
              <a:spcAft>
                <a:spcPts val="0"/>
              </a:spcAft>
              <a:buClr>
                <a:srgbClr val="171616"/>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8" name="Google Shape;138;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23"/>
          <p:cNvSpPr txBox="1">
            <a:spLocks noGrp="1"/>
          </p:cNvSpPr>
          <p:nvPr>
            <p:ph type="title"/>
          </p:nvPr>
        </p:nvSpPr>
        <p:spPr>
          <a:xfrm>
            <a:off x="1553901" y="273845"/>
            <a:ext cx="6228438" cy="6225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41" name="Google Shape;141;p23"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cxnSp>
        <p:nvCxnSpPr>
          <p:cNvPr id="142" name="Google Shape;142;p23"/>
          <p:cNvCxnSpPr/>
          <p:nvPr/>
        </p:nvCxnSpPr>
        <p:spPr>
          <a:xfrm>
            <a:off x="621196" y="916318"/>
            <a:ext cx="7886700" cy="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43"/>
        <p:cNvGrpSpPr/>
        <p:nvPr/>
      </p:nvGrpSpPr>
      <p:grpSpPr>
        <a:xfrm>
          <a:off x="0" y="0"/>
          <a:ext cx="0" cy="0"/>
          <a:chOff x="0" y="0"/>
          <a:chExt cx="0" cy="0"/>
        </a:xfrm>
      </p:grpSpPr>
      <p:sp>
        <p:nvSpPr>
          <p:cNvPr id="144" name="Google Shape;144;p24"/>
          <p:cNvSpPr txBox="1">
            <a:spLocks noGrp="1"/>
          </p:cNvSpPr>
          <p:nvPr>
            <p:ph type="body" idx="1"/>
          </p:nvPr>
        </p:nvSpPr>
        <p:spPr>
          <a:xfrm>
            <a:off x="628650" y="1115102"/>
            <a:ext cx="3886200" cy="3517622"/>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171616"/>
              </a:buClr>
              <a:buSzPts val="1400"/>
              <a:buChar char="•"/>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5" name="Google Shape;145;p24"/>
          <p:cNvSpPr txBox="1">
            <a:spLocks noGrp="1"/>
          </p:cNvSpPr>
          <p:nvPr>
            <p:ph type="body" idx="2"/>
          </p:nvPr>
        </p:nvSpPr>
        <p:spPr>
          <a:xfrm>
            <a:off x="4629150" y="1115102"/>
            <a:ext cx="3886200" cy="3517622"/>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171616"/>
              </a:buClr>
              <a:buSzPts val="1400"/>
              <a:buChar char="•"/>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6" name="Google Shape;146;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9" name="Google Shape;149;p24"/>
          <p:cNvSpPr txBox="1">
            <a:spLocks noGrp="1"/>
          </p:cNvSpPr>
          <p:nvPr>
            <p:ph type="title"/>
          </p:nvPr>
        </p:nvSpPr>
        <p:spPr>
          <a:xfrm>
            <a:off x="1527858" y="273845"/>
            <a:ext cx="6254481" cy="6225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50" name="Google Shape;150;p24"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cxnSp>
        <p:nvCxnSpPr>
          <p:cNvPr id="151" name="Google Shape;151;p24"/>
          <p:cNvCxnSpPr/>
          <p:nvPr/>
        </p:nvCxnSpPr>
        <p:spPr>
          <a:xfrm>
            <a:off x="621196" y="916318"/>
            <a:ext cx="7886700" cy="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ämförelse">
  <p:cSld name="Jämförelse">
    <p:spTree>
      <p:nvGrpSpPr>
        <p:cNvPr id="1" name="Shape 152"/>
        <p:cNvGrpSpPr/>
        <p:nvPr/>
      </p:nvGrpSpPr>
      <p:grpSpPr>
        <a:xfrm>
          <a:off x="0" y="0"/>
          <a:ext cx="0" cy="0"/>
          <a:chOff x="0" y="0"/>
          <a:chExt cx="0" cy="0"/>
        </a:xfrm>
      </p:grpSpPr>
      <p:sp>
        <p:nvSpPr>
          <p:cNvPr id="153" name="Google Shape;153;p25"/>
          <p:cNvSpPr txBox="1">
            <a:spLocks noGrp="1"/>
          </p:cNvSpPr>
          <p:nvPr>
            <p:ph type="body" idx="1"/>
          </p:nvPr>
        </p:nvSpPr>
        <p:spPr>
          <a:xfrm>
            <a:off x="629841" y="1197048"/>
            <a:ext cx="3868340" cy="381149"/>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71616"/>
              </a:buClr>
              <a:buSzPts val="1800"/>
              <a:buNone/>
              <a:defRPr sz="1800" b="1"/>
            </a:lvl1pPr>
            <a:lvl2pPr marL="914400" lvl="1" indent="-228600" algn="l">
              <a:lnSpc>
                <a:spcPct val="90000"/>
              </a:lnSpc>
              <a:spcBef>
                <a:spcPts val="400"/>
              </a:spcBef>
              <a:spcAft>
                <a:spcPts val="0"/>
              </a:spcAft>
              <a:buClr>
                <a:srgbClr val="171616"/>
              </a:buClr>
              <a:buSzPts val="1500"/>
              <a:buNone/>
              <a:defRPr sz="1500" b="1"/>
            </a:lvl2pPr>
            <a:lvl3pPr marL="1371600" lvl="2" indent="-228600" algn="l">
              <a:lnSpc>
                <a:spcPct val="90000"/>
              </a:lnSpc>
              <a:spcBef>
                <a:spcPts val="400"/>
              </a:spcBef>
              <a:spcAft>
                <a:spcPts val="0"/>
              </a:spcAft>
              <a:buClr>
                <a:srgbClr val="171616"/>
              </a:buClr>
              <a:buSzPts val="1400"/>
              <a:buNone/>
              <a:defRPr sz="1400" b="1"/>
            </a:lvl3pPr>
            <a:lvl4pPr marL="1828800" lvl="3" indent="-228600" algn="l">
              <a:lnSpc>
                <a:spcPct val="90000"/>
              </a:lnSpc>
              <a:spcBef>
                <a:spcPts val="400"/>
              </a:spcBef>
              <a:spcAft>
                <a:spcPts val="0"/>
              </a:spcAft>
              <a:buClr>
                <a:srgbClr val="171616"/>
              </a:buClr>
              <a:buSzPts val="1200"/>
              <a:buNone/>
              <a:defRPr sz="1200" b="1"/>
            </a:lvl4pPr>
            <a:lvl5pPr marL="2286000" lvl="4" indent="-228600" algn="l">
              <a:lnSpc>
                <a:spcPct val="90000"/>
              </a:lnSpc>
              <a:spcBef>
                <a:spcPts val="400"/>
              </a:spcBef>
              <a:spcAft>
                <a:spcPts val="0"/>
              </a:spcAft>
              <a:buClr>
                <a:srgbClr val="17161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4" name="Google Shape;154;p25"/>
          <p:cNvSpPr txBox="1">
            <a:spLocks noGrp="1"/>
          </p:cNvSpPr>
          <p:nvPr>
            <p:ph type="body" idx="2"/>
          </p:nvPr>
        </p:nvSpPr>
        <p:spPr>
          <a:xfrm>
            <a:off x="629841" y="1659835"/>
            <a:ext cx="3868340" cy="2982413"/>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rgbClr val="171616"/>
              </a:buClr>
              <a:buSzPts val="1800"/>
              <a:buChar char="•"/>
              <a:defRPr sz="1800"/>
            </a:lvl1pPr>
            <a:lvl2pPr marL="914400" lvl="1" indent="-336550" algn="l">
              <a:lnSpc>
                <a:spcPct val="90000"/>
              </a:lnSpc>
              <a:spcBef>
                <a:spcPts val="400"/>
              </a:spcBef>
              <a:spcAft>
                <a:spcPts val="0"/>
              </a:spcAft>
              <a:buClr>
                <a:srgbClr val="171616"/>
              </a:buClr>
              <a:buSzPts val="1700"/>
              <a:buChar char="•"/>
              <a:defRPr sz="1700"/>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5" name="Google Shape;155;p25"/>
          <p:cNvSpPr txBox="1">
            <a:spLocks noGrp="1"/>
          </p:cNvSpPr>
          <p:nvPr>
            <p:ph type="body" idx="3"/>
          </p:nvPr>
        </p:nvSpPr>
        <p:spPr>
          <a:xfrm>
            <a:off x="4629150" y="1197048"/>
            <a:ext cx="3887391" cy="381149"/>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rgbClr val="171616"/>
              </a:buClr>
              <a:buSzPts val="1800"/>
              <a:buNone/>
              <a:defRPr sz="1800" b="1"/>
            </a:lvl1pPr>
            <a:lvl2pPr marL="914400" lvl="1" indent="-228600" algn="l">
              <a:lnSpc>
                <a:spcPct val="90000"/>
              </a:lnSpc>
              <a:spcBef>
                <a:spcPts val="400"/>
              </a:spcBef>
              <a:spcAft>
                <a:spcPts val="0"/>
              </a:spcAft>
              <a:buClr>
                <a:srgbClr val="171616"/>
              </a:buClr>
              <a:buSzPts val="1500"/>
              <a:buNone/>
              <a:defRPr sz="1500" b="1"/>
            </a:lvl2pPr>
            <a:lvl3pPr marL="1371600" lvl="2" indent="-228600" algn="l">
              <a:lnSpc>
                <a:spcPct val="90000"/>
              </a:lnSpc>
              <a:spcBef>
                <a:spcPts val="400"/>
              </a:spcBef>
              <a:spcAft>
                <a:spcPts val="0"/>
              </a:spcAft>
              <a:buClr>
                <a:srgbClr val="171616"/>
              </a:buClr>
              <a:buSzPts val="1400"/>
              <a:buNone/>
              <a:defRPr sz="1400" b="1"/>
            </a:lvl3pPr>
            <a:lvl4pPr marL="1828800" lvl="3" indent="-228600" algn="l">
              <a:lnSpc>
                <a:spcPct val="90000"/>
              </a:lnSpc>
              <a:spcBef>
                <a:spcPts val="400"/>
              </a:spcBef>
              <a:spcAft>
                <a:spcPts val="0"/>
              </a:spcAft>
              <a:buClr>
                <a:srgbClr val="171616"/>
              </a:buClr>
              <a:buSzPts val="1200"/>
              <a:buNone/>
              <a:defRPr sz="1200" b="1"/>
            </a:lvl4pPr>
            <a:lvl5pPr marL="2286000" lvl="4" indent="-228600" algn="l">
              <a:lnSpc>
                <a:spcPct val="90000"/>
              </a:lnSpc>
              <a:spcBef>
                <a:spcPts val="400"/>
              </a:spcBef>
              <a:spcAft>
                <a:spcPts val="0"/>
              </a:spcAft>
              <a:buClr>
                <a:srgbClr val="17161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56" name="Google Shape;156;p25"/>
          <p:cNvSpPr txBox="1">
            <a:spLocks noGrp="1"/>
          </p:cNvSpPr>
          <p:nvPr>
            <p:ph type="body" idx="4"/>
          </p:nvPr>
        </p:nvSpPr>
        <p:spPr>
          <a:xfrm>
            <a:off x="4629150" y="1659835"/>
            <a:ext cx="3887391" cy="2982413"/>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rgbClr val="171616"/>
              </a:buClr>
              <a:buSzPts val="1800"/>
              <a:buChar char="•"/>
              <a:defRPr sz="1800"/>
            </a:lvl1pPr>
            <a:lvl2pPr marL="914400" lvl="1" indent="-336550" algn="l">
              <a:lnSpc>
                <a:spcPct val="90000"/>
              </a:lnSpc>
              <a:spcBef>
                <a:spcPts val="400"/>
              </a:spcBef>
              <a:spcAft>
                <a:spcPts val="0"/>
              </a:spcAft>
              <a:buClr>
                <a:srgbClr val="171616"/>
              </a:buClr>
              <a:buSzPts val="1700"/>
              <a:buChar char="•"/>
              <a:defRPr sz="1700"/>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7" name="Google Shape;157;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9" name="Google Shape;159;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60" name="Google Shape;160;p25"/>
          <p:cNvSpPr txBox="1">
            <a:spLocks noGrp="1"/>
          </p:cNvSpPr>
          <p:nvPr>
            <p:ph type="title"/>
          </p:nvPr>
        </p:nvSpPr>
        <p:spPr>
          <a:xfrm>
            <a:off x="1519177" y="273845"/>
            <a:ext cx="6263162" cy="6225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61" name="Google Shape;161;p25"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cxnSp>
        <p:nvCxnSpPr>
          <p:cNvPr id="162" name="Google Shape;162;p25"/>
          <p:cNvCxnSpPr/>
          <p:nvPr/>
        </p:nvCxnSpPr>
        <p:spPr>
          <a:xfrm>
            <a:off x="621196" y="916318"/>
            <a:ext cx="7886700" cy="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lumns_with picture">
  <p:cSld name="Two columns_with picture">
    <p:spTree>
      <p:nvGrpSpPr>
        <p:cNvPr id="1" name="Shape 163"/>
        <p:cNvGrpSpPr/>
        <p:nvPr/>
      </p:nvGrpSpPr>
      <p:grpSpPr>
        <a:xfrm>
          <a:off x="0" y="0"/>
          <a:ext cx="0" cy="0"/>
          <a:chOff x="0" y="0"/>
          <a:chExt cx="0" cy="0"/>
        </a:xfrm>
      </p:grpSpPr>
      <p:sp>
        <p:nvSpPr>
          <p:cNvPr id="164" name="Google Shape;164;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5" name="Google Shape;165;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6" name="Google Shape;166;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p26"/>
          <p:cNvSpPr txBox="1">
            <a:spLocks noGrp="1"/>
          </p:cNvSpPr>
          <p:nvPr>
            <p:ph type="title"/>
          </p:nvPr>
        </p:nvSpPr>
        <p:spPr>
          <a:xfrm>
            <a:off x="1527858" y="273845"/>
            <a:ext cx="6254481" cy="6225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68" name="Google Shape;168;p26"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cxnSp>
        <p:nvCxnSpPr>
          <p:cNvPr id="169" name="Google Shape;169;p26"/>
          <p:cNvCxnSpPr/>
          <p:nvPr/>
        </p:nvCxnSpPr>
        <p:spPr>
          <a:xfrm>
            <a:off x="621196" y="916318"/>
            <a:ext cx="7886700" cy="0"/>
          </a:xfrm>
          <a:prstGeom prst="straightConnector1">
            <a:avLst/>
          </a:prstGeom>
          <a:noFill/>
          <a:ln w="12700" cap="flat" cmpd="sng">
            <a:solidFill>
              <a:schemeClr val="accent1"/>
            </a:solidFill>
            <a:prstDash val="solid"/>
            <a:miter lim="800000"/>
            <a:headEnd type="none" w="sm" len="sm"/>
            <a:tailEnd type="none" w="sm" len="sm"/>
          </a:ln>
        </p:spPr>
      </p:cxnSp>
      <p:sp>
        <p:nvSpPr>
          <p:cNvPr id="170" name="Google Shape;170;p26"/>
          <p:cNvSpPr txBox="1">
            <a:spLocks noGrp="1"/>
          </p:cNvSpPr>
          <p:nvPr>
            <p:ph type="body" idx="1"/>
          </p:nvPr>
        </p:nvSpPr>
        <p:spPr>
          <a:xfrm>
            <a:off x="628650" y="1192696"/>
            <a:ext cx="2358762" cy="3440026"/>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rgbClr val="171616"/>
              </a:buClr>
              <a:buSzPts val="1800"/>
              <a:buChar char="•"/>
              <a:defRPr sz="1800"/>
            </a:lvl1pPr>
            <a:lvl2pPr marL="914400" lvl="1" indent="-336550" algn="l">
              <a:lnSpc>
                <a:spcPct val="90000"/>
              </a:lnSpc>
              <a:spcBef>
                <a:spcPts val="400"/>
              </a:spcBef>
              <a:spcAft>
                <a:spcPts val="0"/>
              </a:spcAft>
              <a:buClr>
                <a:srgbClr val="171616"/>
              </a:buClr>
              <a:buSzPts val="1700"/>
              <a:buChar char="•"/>
              <a:defRPr sz="1700"/>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1" name="Google Shape;171;p26"/>
          <p:cNvSpPr txBox="1">
            <a:spLocks noGrp="1"/>
          </p:cNvSpPr>
          <p:nvPr>
            <p:ph type="body" idx="2"/>
          </p:nvPr>
        </p:nvSpPr>
        <p:spPr>
          <a:xfrm>
            <a:off x="3371850" y="1190315"/>
            <a:ext cx="2358762" cy="3440026"/>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Clr>
                <a:srgbClr val="171616"/>
              </a:buClr>
              <a:buSzPts val="1800"/>
              <a:buChar char="•"/>
              <a:defRPr sz="1800"/>
            </a:lvl1pPr>
            <a:lvl2pPr marL="914400" lvl="1" indent="-336550" algn="l">
              <a:lnSpc>
                <a:spcPct val="90000"/>
              </a:lnSpc>
              <a:spcBef>
                <a:spcPts val="400"/>
              </a:spcBef>
              <a:spcAft>
                <a:spcPts val="0"/>
              </a:spcAft>
              <a:buClr>
                <a:srgbClr val="171616"/>
              </a:buClr>
              <a:buSzPts val="1700"/>
              <a:buChar char="•"/>
              <a:defRPr sz="1700"/>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2" name="Google Shape;172;p26"/>
          <p:cNvSpPr>
            <a:spLocks noGrp="1"/>
          </p:cNvSpPr>
          <p:nvPr>
            <p:ph type="pic" idx="3"/>
          </p:nvPr>
        </p:nvSpPr>
        <p:spPr>
          <a:xfrm>
            <a:off x="6115050" y="1190315"/>
            <a:ext cx="2361446" cy="3440026"/>
          </a:xfrm>
          <a:prstGeom prst="rect">
            <a:avLst/>
          </a:prstGeom>
          <a:solidFill>
            <a:schemeClr val="accent5"/>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173"/>
        <p:cNvGrpSpPr/>
        <p:nvPr/>
      </p:nvGrpSpPr>
      <p:grpSpPr>
        <a:xfrm>
          <a:off x="0" y="0"/>
          <a:ext cx="0" cy="0"/>
          <a:chOff x="0" y="0"/>
          <a:chExt cx="0" cy="0"/>
        </a:xfrm>
      </p:grpSpPr>
      <p:sp>
        <p:nvSpPr>
          <p:cNvPr id="174" name="Google Shape;174;p27"/>
          <p:cNvSpPr txBox="1">
            <a:spLocks noGrp="1"/>
          </p:cNvSpPr>
          <p:nvPr>
            <p:ph type="body" idx="1"/>
          </p:nvPr>
        </p:nvSpPr>
        <p:spPr>
          <a:xfrm>
            <a:off x="742928" y="1282149"/>
            <a:ext cx="2285563" cy="3202232"/>
          </a:xfrm>
          <a:prstGeom prst="rect">
            <a:avLst/>
          </a:prstGeom>
          <a:solidFill>
            <a:schemeClr val="accent5"/>
          </a:solidFill>
          <a:ln w="254000" cap="flat" cmpd="sng">
            <a:solidFill>
              <a:schemeClr val="accent5"/>
            </a:solidFill>
            <a:prstDash val="solid"/>
            <a:miter lim="800000"/>
            <a:headEnd type="none" w="sm" len="sm"/>
            <a:tailEnd type="none" w="sm" len="sm"/>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171616"/>
              </a:buClr>
              <a:buSzPts val="1400"/>
              <a:buChar char="•"/>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6" name="Google Shape;176;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7" name="Google Shape;177;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78" name="Google Shape;178;p27"/>
          <p:cNvSpPr txBox="1">
            <a:spLocks noGrp="1"/>
          </p:cNvSpPr>
          <p:nvPr>
            <p:ph type="body" idx="2"/>
          </p:nvPr>
        </p:nvSpPr>
        <p:spPr>
          <a:xfrm>
            <a:off x="3429218" y="1279768"/>
            <a:ext cx="2285564" cy="3202232"/>
          </a:xfrm>
          <a:prstGeom prst="rect">
            <a:avLst/>
          </a:prstGeom>
          <a:solidFill>
            <a:schemeClr val="accent5"/>
          </a:solidFill>
          <a:ln w="254000" cap="flat" cmpd="sng">
            <a:solidFill>
              <a:schemeClr val="accent5"/>
            </a:solidFill>
            <a:prstDash val="solid"/>
            <a:miter lim="800000"/>
            <a:headEnd type="none" w="sm" len="sm"/>
            <a:tailEnd type="none" w="sm" len="sm"/>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171616"/>
              </a:buClr>
              <a:buSzPts val="1400"/>
              <a:buChar char="•"/>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27"/>
          <p:cNvSpPr txBox="1">
            <a:spLocks noGrp="1"/>
          </p:cNvSpPr>
          <p:nvPr>
            <p:ph type="body" idx="3"/>
          </p:nvPr>
        </p:nvSpPr>
        <p:spPr>
          <a:xfrm>
            <a:off x="6115508" y="1279768"/>
            <a:ext cx="2285563" cy="3202232"/>
          </a:xfrm>
          <a:prstGeom prst="rect">
            <a:avLst/>
          </a:prstGeom>
          <a:solidFill>
            <a:schemeClr val="accent5"/>
          </a:solidFill>
          <a:ln w="254000" cap="flat" cmpd="sng">
            <a:solidFill>
              <a:schemeClr val="accent5"/>
            </a:solidFill>
            <a:prstDash val="solid"/>
            <a:miter lim="800000"/>
            <a:headEnd type="none" w="sm" len="sm"/>
            <a:tailEnd type="none" w="sm" len="sm"/>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171616"/>
              </a:buClr>
              <a:buSzPts val="1400"/>
              <a:buChar char="•"/>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27"/>
          <p:cNvSpPr txBox="1">
            <a:spLocks noGrp="1"/>
          </p:cNvSpPr>
          <p:nvPr>
            <p:ph type="title"/>
          </p:nvPr>
        </p:nvSpPr>
        <p:spPr>
          <a:xfrm>
            <a:off x="1553901" y="273845"/>
            <a:ext cx="6228438" cy="6225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81" name="Google Shape;181;p27"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cxnSp>
        <p:nvCxnSpPr>
          <p:cNvPr id="182" name="Google Shape;182;p27"/>
          <p:cNvCxnSpPr/>
          <p:nvPr/>
        </p:nvCxnSpPr>
        <p:spPr>
          <a:xfrm>
            <a:off x="621196" y="916318"/>
            <a:ext cx="7886700" cy="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ix pictures">
  <p:cSld name="Six pictures">
    <p:spTree>
      <p:nvGrpSpPr>
        <p:cNvPr id="1" name="Shape 183"/>
        <p:cNvGrpSpPr/>
        <p:nvPr/>
      </p:nvGrpSpPr>
      <p:grpSpPr>
        <a:xfrm>
          <a:off x="0" y="0"/>
          <a:ext cx="0" cy="0"/>
          <a:chOff x="0" y="0"/>
          <a:chExt cx="0" cy="0"/>
        </a:xfrm>
      </p:grpSpPr>
      <p:sp>
        <p:nvSpPr>
          <p:cNvPr id="184" name="Google Shape;184;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5" name="Google Shape;185;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6" name="Google Shape;186;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8"/>
          <p:cNvSpPr txBox="1">
            <a:spLocks noGrp="1"/>
          </p:cNvSpPr>
          <p:nvPr>
            <p:ph type="title"/>
          </p:nvPr>
        </p:nvSpPr>
        <p:spPr>
          <a:xfrm>
            <a:off x="1510495" y="273845"/>
            <a:ext cx="6271843" cy="62259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88" name="Google Shape;188;p28"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cxnSp>
        <p:nvCxnSpPr>
          <p:cNvPr id="189" name="Google Shape;189;p28"/>
          <p:cNvCxnSpPr/>
          <p:nvPr/>
        </p:nvCxnSpPr>
        <p:spPr>
          <a:xfrm>
            <a:off x="621196" y="916318"/>
            <a:ext cx="7886700" cy="0"/>
          </a:xfrm>
          <a:prstGeom prst="straightConnector1">
            <a:avLst/>
          </a:prstGeom>
          <a:noFill/>
          <a:ln w="12700" cap="flat" cmpd="sng">
            <a:solidFill>
              <a:schemeClr val="accent1"/>
            </a:solidFill>
            <a:prstDash val="solid"/>
            <a:miter lim="800000"/>
            <a:headEnd type="none" w="sm" len="sm"/>
            <a:tailEnd type="none" w="sm" len="sm"/>
          </a:ln>
        </p:spPr>
      </p:cxnSp>
      <p:sp>
        <p:nvSpPr>
          <p:cNvPr id="190" name="Google Shape;190;p28"/>
          <p:cNvSpPr>
            <a:spLocks noGrp="1"/>
          </p:cNvSpPr>
          <p:nvPr>
            <p:ph type="pic" idx="2"/>
          </p:nvPr>
        </p:nvSpPr>
        <p:spPr>
          <a:xfrm>
            <a:off x="644548" y="1168401"/>
            <a:ext cx="2310276" cy="1400846"/>
          </a:xfrm>
          <a:prstGeom prst="rect">
            <a:avLst/>
          </a:prstGeom>
          <a:solidFill>
            <a:schemeClr val="accent5"/>
          </a:solidFill>
          <a:ln>
            <a:noFill/>
          </a:ln>
        </p:spPr>
      </p:sp>
      <p:sp>
        <p:nvSpPr>
          <p:cNvPr id="191" name="Google Shape;191;p28"/>
          <p:cNvSpPr>
            <a:spLocks noGrp="1"/>
          </p:cNvSpPr>
          <p:nvPr>
            <p:ph type="pic" idx="3"/>
          </p:nvPr>
        </p:nvSpPr>
        <p:spPr>
          <a:xfrm>
            <a:off x="644548" y="2996448"/>
            <a:ext cx="2310276" cy="1400846"/>
          </a:xfrm>
          <a:prstGeom prst="rect">
            <a:avLst/>
          </a:prstGeom>
          <a:solidFill>
            <a:schemeClr val="accent5"/>
          </a:solidFill>
          <a:ln>
            <a:noFill/>
          </a:ln>
        </p:spPr>
      </p:sp>
      <p:sp>
        <p:nvSpPr>
          <p:cNvPr id="192" name="Google Shape;192;p28"/>
          <p:cNvSpPr txBox="1">
            <a:spLocks noGrp="1"/>
          </p:cNvSpPr>
          <p:nvPr>
            <p:ph type="body" idx="1"/>
          </p:nvPr>
        </p:nvSpPr>
        <p:spPr>
          <a:xfrm>
            <a:off x="636105" y="2615027"/>
            <a:ext cx="2317730" cy="226266"/>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rgbClr val="171616"/>
              </a:buClr>
              <a:buSzPts val="900"/>
              <a:buNone/>
              <a:defRPr sz="900" b="1"/>
            </a:lvl1pPr>
            <a:lvl2pPr marL="914400" lvl="1" indent="-228600" algn="l">
              <a:lnSpc>
                <a:spcPct val="90000"/>
              </a:lnSpc>
              <a:spcBef>
                <a:spcPts val="400"/>
              </a:spcBef>
              <a:spcAft>
                <a:spcPts val="0"/>
              </a:spcAft>
              <a:buClr>
                <a:srgbClr val="171616"/>
              </a:buClr>
              <a:buSzPts val="1500"/>
              <a:buNone/>
              <a:defRPr sz="1500" b="1"/>
            </a:lvl2pPr>
            <a:lvl3pPr marL="1371600" lvl="2" indent="-228600" algn="l">
              <a:lnSpc>
                <a:spcPct val="90000"/>
              </a:lnSpc>
              <a:spcBef>
                <a:spcPts val="400"/>
              </a:spcBef>
              <a:spcAft>
                <a:spcPts val="0"/>
              </a:spcAft>
              <a:buClr>
                <a:srgbClr val="171616"/>
              </a:buClr>
              <a:buSzPts val="1400"/>
              <a:buNone/>
              <a:defRPr sz="1400" b="1"/>
            </a:lvl3pPr>
            <a:lvl4pPr marL="1828800" lvl="3" indent="-228600" algn="l">
              <a:lnSpc>
                <a:spcPct val="90000"/>
              </a:lnSpc>
              <a:spcBef>
                <a:spcPts val="400"/>
              </a:spcBef>
              <a:spcAft>
                <a:spcPts val="0"/>
              </a:spcAft>
              <a:buClr>
                <a:srgbClr val="171616"/>
              </a:buClr>
              <a:buSzPts val="1200"/>
              <a:buNone/>
              <a:defRPr sz="1200" b="1"/>
            </a:lvl4pPr>
            <a:lvl5pPr marL="2286000" lvl="4" indent="-228600" algn="l">
              <a:lnSpc>
                <a:spcPct val="90000"/>
              </a:lnSpc>
              <a:spcBef>
                <a:spcPts val="400"/>
              </a:spcBef>
              <a:spcAft>
                <a:spcPts val="0"/>
              </a:spcAft>
              <a:buClr>
                <a:srgbClr val="17161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93" name="Google Shape;193;p28"/>
          <p:cNvSpPr txBox="1">
            <a:spLocks noGrp="1"/>
          </p:cNvSpPr>
          <p:nvPr>
            <p:ph type="body" idx="4"/>
          </p:nvPr>
        </p:nvSpPr>
        <p:spPr>
          <a:xfrm>
            <a:off x="636104" y="4447718"/>
            <a:ext cx="2317730" cy="226266"/>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rgbClr val="171616"/>
              </a:buClr>
              <a:buSzPts val="900"/>
              <a:buNone/>
              <a:defRPr sz="900" b="1"/>
            </a:lvl1pPr>
            <a:lvl2pPr marL="914400" lvl="1" indent="-228600" algn="l">
              <a:lnSpc>
                <a:spcPct val="90000"/>
              </a:lnSpc>
              <a:spcBef>
                <a:spcPts val="400"/>
              </a:spcBef>
              <a:spcAft>
                <a:spcPts val="0"/>
              </a:spcAft>
              <a:buClr>
                <a:srgbClr val="171616"/>
              </a:buClr>
              <a:buSzPts val="1500"/>
              <a:buNone/>
              <a:defRPr sz="1500" b="1"/>
            </a:lvl2pPr>
            <a:lvl3pPr marL="1371600" lvl="2" indent="-228600" algn="l">
              <a:lnSpc>
                <a:spcPct val="90000"/>
              </a:lnSpc>
              <a:spcBef>
                <a:spcPts val="400"/>
              </a:spcBef>
              <a:spcAft>
                <a:spcPts val="0"/>
              </a:spcAft>
              <a:buClr>
                <a:srgbClr val="171616"/>
              </a:buClr>
              <a:buSzPts val="1400"/>
              <a:buNone/>
              <a:defRPr sz="1400" b="1"/>
            </a:lvl3pPr>
            <a:lvl4pPr marL="1828800" lvl="3" indent="-228600" algn="l">
              <a:lnSpc>
                <a:spcPct val="90000"/>
              </a:lnSpc>
              <a:spcBef>
                <a:spcPts val="400"/>
              </a:spcBef>
              <a:spcAft>
                <a:spcPts val="0"/>
              </a:spcAft>
              <a:buClr>
                <a:srgbClr val="171616"/>
              </a:buClr>
              <a:buSzPts val="1200"/>
              <a:buNone/>
              <a:defRPr sz="1200" b="1"/>
            </a:lvl4pPr>
            <a:lvl5pPr marL="2286000" lvl="4" indent="-228600" algn="l">
              <a:lnSpc>
                <a:spcPct val="90000"/>
              </a:lnSpc>
              <a:spcBef>
                <a:spcPts val="400"/>
              </a:spcBef>
              <a:spcAft>
                <a:spcPts val="0"/>
              </a:spcAft>
              <a:buClr>
                <a:srgbClr val="17161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94" name="Google Shape;194;p28"/>
          <p:cNvSpPr>
            <a:spLocks noGrp="1"/>
          </p:cNvSpPr>
          <p:nvPr>
            <p:ph type="pic" idx="5"/>
          </p:nvPr>
        </p:nvSpPr>
        <p:spPr>
          <a:xfrm>
            <a:off x="3425305" y="1168401"/>
            <a:ext cx="2310276" cy="1400846"/>
          </a:xfrm>
          <a:prstGeom prst="rect">
            <a:avLst/>
          </a:prstGeom>
          <a:solidFill>
            <a:schemeClr val="accent5"/>
          </a:solidFill>
          <a:ln>
            <a:noFill/>
          </a:ln>
        </p:spPr>
      </p:sp>
      <p:sp>
        <p:nvSpPr>
          <p:cNvPr id="195" name="Google Shape;195;p28"/>
          <p:cNvSpPr>
            <a:spLocks noGrp="1"/>
          </p:cNvSpPr>
          <p:nvPr>
            <p:ph type="pic" idx="6"/>
          </p:nvPr>
        </p:nvSpPr>
        <p:spPr>
          <a:xfrm>
            <a:off x="3425305" y="2996448"/>
            <a:ext cx="2310276" cy="1400846"/>
          </a:xfrm>
          <a:prstGeom prst="rect">
            <a:avLst/>
          </a:prstGeom>
          <a:solidFill>
            <a:schemeClr val="accent5"/>
          </a:solidFill>
          <a:ln>
            <a:noFill/>
          </a:ln>
        </p:spPr>
      </p:sp>
      <p:sp>
        <p:nvSpPr>
          <p:cNvPr id="196" name="Google Shape;196;p28"/>
          <p:cNvSpPr txBox="1">
            <a:spLocks noGrp="1"/>
          </p:cNvSpPr>
          <p:nvPr>
            <p:ph type="body" idx="7"/>
          </p:nvPr>
        </p:nvSpPr>
        <p:spPr>
          <a:xfrm>
            <a:off x="3416862" y="2615027"/>
            <a:ext cx="2317731" cy="226266"/>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rgbClr val="171616"/>
              </a:buClr>
              <a:buSzPts val="900"/>
              <a:buNone/>
              <a:defRPr sz="900" b="1"/>
            </a:lvl1pPr>
            <a:lvl2pPr marL="914400" lvl="1" indent="-228600" algn="l">
              <a:lnSpc>
                <a:spcPct val="90000"/>
              </a:lnSpc>
              <a:spcBef>
                <a:spcPts val="400"/>
              </a:spcBef>
              <a:spcAft>
                <a:spcPts val="0"/>
              </a:spcAft>
              <a:buClr>
                <a:srgbClr val="171616"/>
              </a:buClr>
              <a:buSzPts val="1500"/>
              <a:buNone/>
              <a:defRPr sz="1500" b="1"/>
            </a:lvl2pPr>
            <a:lvl3pPr marL="1371600" lvl="2" indent="-228600" algn="l">
              <a:lnSpc>
                <a:spcPct val="90000"/>
              </a:lnSpc>
              <a:spcBef>
                <a:spcPts val="400"/>
              </a:spcBef>
              <a:spcAft>
                <a:spcPts val="0"/>
              </a:spcAft>
              <a:buClr>
                <a:srgbClr val="171616"/>
              </a:buClr>
              <a:buSzPts val="1400"/>
              <a:buNone/>
              <a:defRPr sz="1400" b="1"/>
            </a:lvl3pPr>
            <a:lvl4pPr marL="1828800" lvl="3" indent="-228600" algn="l">
              <a:lnSpc>
                <a:spcPct val="90000"/>
              </a:lnSpc>
              <a:spcBef>
                <a:spcPts val="400"/>
              </a:spcBef>
              <a:spcAft>
                <a:spcPts val="0"/>
              </a:spcAft>
              <a:buClr>
                <a:srgbClr val="171616"/>
              </a:buClr>
              <a:buSzPts val="1200"/>
              <a:buNone/>
              <a:defRPr sz="1200" b="1"/>
            </a:lvl4pPr>
            <a:lvl5pPr marL="2286000" lvl="4" indent="-228600" algn="l">
              <a:lnSpc>
                <a:spcPct val="90000"/>
              </a:lnSpc>
              <a:spcBef>
                <a:spcPts val="400"/>
              </a:spcBef>
              <a:spcAft>
                <a:spcPts val="0"/>
              </a:spcAft>
              <a:buClr>
                <a:srgbClr val="17161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97" name="Google Shape;197;p28"/>
          <p:cNvSpPr txBox="1">
            <a:spLocks noGrp="1"/>
          </p:cNvSpPr>
          <p:nvPr>
            <p:ph type="body" idx="8"/>
          </p:nvPr>
        </p:nvSpPr>
        <p:spPr>
          <a:xfrm>
            <a:off x="3416861" y="4447718"/>
            <a:ext cx="2317731" cy="226266"/>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rgbClr val="171616"/>
              </a:buClr>
              <a:buSzPts val="900"/>
              <a:buNone/>
              <a:defRPr sz="900" b="1"/>
            </a:lvl1pPr>
            <a:lvl2pPr marL="914400" lvl="1" indent="-228600" algn="l">
              <a:lnSpc>
                <a:spcPct val="90000"/>
              </a:lnSpc>
              <a:spcBef>
                <a:spcPts val="400"/>
              </a:spcBef>
              <a:spcAft>
                <a:spcPts val="0"/>
              </a:spcAft>
              <a:buClr>
                <a:srgbClr val="171616"/>
              </a:buClr>
              <a:buSzPts val="1500"/>
              <a:buNone/>
              <a:defRPr sz="1500" b="1"/>
            </a:lvl2pPr>
            <a:lvl3pPr marL="1371600" lvl="2" indent="-228600" algn="l">
              <a:lnSpc>
                <a:spcPct val="90000"/>
              </a:lnSpc>
              <a:spcBef>
                <a:spcPts val="400"/>
              </a:spcBef>
              <a:spcAft>
                <a:spcPts val="0"/>
              </a:spcAft>
              <a:buClr>
                <a:srgbClr val="171616"/>
              </a:buClr>
              <a:buSzPts val="1400"/>
              <a:buNone/>
              <a:defRPr sz="1400" b="1"/>
            </a:lvl3pPr>
            <a:lvl4pPr marL="1828800" lvl="3" indent="-228600" algn="l">
              <a:lnSpc>
                <a:spcPct val="90000"/>
              </a:lnSpc>
              <a:spcBef>
                <a:spcPts val="400"/>
              </a:spcBef>
              <a:spcAft>
                <a:spcPts val="0"/>
              </a:spcAft>
              <a:buClr>
                <a:srgbClr val="171616"/>
              </a:buClr>
              <a:buSzPts val="1200"/>
              <a:buNone/>
              <a:defRPr sz="1200" b="1"/>
            </a:lvl4pPr>
            <a:lvl5pPr marL="2286000" lvl="4" indent="-228600" algn="l">
              <a:lnSpc>
                <a:spcPct val="90000"/>
              </a:lnSpc>
              <a:spcBef>
                <a:spcPts val="400"/>
              </a:spcBef>
              <a:spcAft>
                <a:spcPts val="0"/>
              </a:spcAft>
              <a:buClr>
                <a:srgbClr val="17161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98" name="Google Shape;198;p28"/>
          <p:cNvSpPr>
            <a:spLocks noGrp="1"/>
          </p:cNvSpPr>
          <p:nvPr>
            <p:ph type="pic" idx="9"/>
          </p:nvPr>
        </p:nvSpPr>
        <p:spPr>
          <a:xfrm>
            <a:off x="6197618" y="1168401"/>
            <a:ext cx="2310276" cy="1400846"/>
          </a:xfrm>
          <a:prstGeom prst="rect">
            <a:avLst/>
          </a:prstGeom>
          <a:solidFill>
            <a:schemeClr val="accent5"/>
          </a:solidFill>
          <a:ln>
            <a:noFill/>
          </a:ln>
        </p:spPr>
      </p:sp>
      <p:sp>
        <p:nvSpPr>
          <p:cNvPr id="199" name="Google Shape;199;p28"/>
          <p:cNvSpPr>
            <a:spLocks noGrp="1"/>
          </p:cNvSpPr>
          <p:nvPr>
            <p:ph type="pic" idx="13"/>
          </p:nvPr>
        </p:nvSpPr>
        <p:spPr>
          <a:xfrm>
            <a:off x="6197618" y="2996448"/>
            <a:ext cx="2310276" cy="1400846"/>
          </a:xfrm>
          <a:prstGeom prst="rect">
            <a:avLst/>
          </a:prstGeom>
          <a:solidFill>
            <a:schemeClr val="accent5"/>
          </a:solidFill>
          <a:ln>
            <a:noFill/>
          </a:ln>
        </p:spPr>
      </p:sp>
      <p:sp>
        <p:nvSpPr>
          <p:cNvPr id="200" name="Google Shape;200;p28"/>
          <p:cNvSpPr txBox="1">
            <a:spLocks noGrp="1"/>
          </p:cNvSpPr>
          <p:nvPr>
            <p:ph type="body" idx="14"/>
          </p:nvPr>
        </p:nvSpPr>
        <p:spPr>
          <a:xfrm>
            <a:off x="6197619" y="2632138"/>
            <a:ext cx="2317731" cy="226266"/>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rgbClr val="171616"/>
              </a:buClr>
              <a:buSzPts val="900"/>
              <a:buNone/>
              <a:defRPr sz="900" b="1"/>
            </a:lvl1pPr>
            <a:lvl2pPr marL="914400" lvl="1" indent="-228600" algn="l">
              <a:lnSpc>
                <a:spcPct val="90000"/>
              </a:lnSpc>
              <a:spcBef>
                <a:spcPts val="400"/>
              </a:spcBef>
              <a:spcAft>
                <a:spcPts val="0"/>
              </a:spcAft>
              <a:buClr>
                <a:srgbClr val="171616"/>
              </a:buClr>
              <a:buSzPts val="1500"/>
              <a:buNone/>
              <a:defRPr sz="1500" b="1"/>
            </a:lvl2pPr>
            <a:lvl3pPr marL="1371600" lvl="2" indent="-228600" algn="l">
              <a:lnSpc>
                <a:spcPct val="90000"/>
              </a:lnSpc>
              <a:spcBef>
                <a:spcPts val="400"/>
              </a:spcBef>
              <a:spcAft>
                <a:spcPts val="0"/>
              </a:spcAft>
              <a:buClr>
                <a:srgbClr val="171616"/>
              </a:buClr>
              <a:buSzPts val="1400"/>
              <a:buNone/>
              <a:defRPr sz="1400" b="1"/>
            </a:lvl3pPr>
            <a:lvl4pPr marL="1828800" lvl="3" indent="-228600" algn="l">
              <a:lnSpc>
                <a:spcPct val="90000"/>
              </a:lnSpc>
              <a:spcBef>
                <a:spcPts val="400"/>
              </a:spcBef>
              <a:spcAft>
                <a:spcPts val="0"/>
              </a:spcAft>
              <a:buClr>
                <a:srgbClr val="171616"/>
              </a:buClr>
              <a:buSzPts val="1200"/>
              <a:buNone/>
              <a:defRPr sz="1200" b="1"/>
            </a:lvl4pPr>
            <a:lvl5pPr marL="2286000" lvl="4" indent="-228600" algn="l">
              <a:lnSpc>
                <a:spcPct val="90000"/>
              </a:lnSpc>
              <a:spcBef>
                <a:spcPts val="400"/>
              </a:spcBef>
              <a:spcAft>
                <a:spcPts val="0"/>
              </a:spcAft>
              <a:buClr>
                <a:srgbClr val="17161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01" name="Google Shape;201;p28"/>
          <p:cNvSpPr txBox="1">
            <a:spLocks noGrp="1"/>
          </p:cNvSpPr>
          <p:nvPr>
            <p:ph type="body" idx="15"/>
          </p:nvPr>
        </p:nvSpPr>
        <p:spPr>
          <a:xfrm>
            <a:off x="6197618" y="4464829"/>
            <a:ext cx="2317731" cy="226266"/>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rgbClr val="171616"/>
              </a:buClr>
              <a:buSzPts val="900"/>
              <a:buNone/>
              <a:defRPr sz="900" b="1"/>
            </a:lvl1pPr>
            <a:lvl2pPr marL="914400" lvl="1" indent="-228600" algn="l">
              <a:lnSpc>
                <a:spcPct val="90000"/>
              </a:lnSpc>
              <a:spcBef>
                <a:spcPts val="400"/>
              </a:spcBef>
              <a:spcAft>
                <a:spcPts val="0"/>
              </a:spcAft>
              <a:buClr>
                <a:srgbClr val="171616"/>
              </a:buClr>
              <a:buSzPts val="1500"/>
              <a:buNone/>
              <a:defRPr sz="1500" b="1"/>
            </a:lvl2pPr>
            <a:lvl3pPr marL="1371600" lvl="2" indent="-228600" algn="l">
              <a:lnSpc>
                <a:spcPct val="90000"/>
              </a:lnSpc>
              <a:spcBef>
                <a:spcPts val="400"/>
              </a:spcBef>
              <a:spcAft>
                <a:spcPts val="0"/>
              </a:spcAft>
              <a:buClr>
                <a:srgbClr val="171616"/>
              </a:buClr>
              <a:buSzPts val="1400"/>
              <a:buNone/>
              <a:defRPr sz="1400" b="1"/>
            </a:lvl3pPr>
            <a:lvl4pPr marL="1828800" lvl="3" indent="-228600" algn="l">
              <a:lnSpc>
                <a:spcPct val="90000"/>
              </a:lnSpc>
              <a:spcBef>
                <a:spcPts val="400"/>
              </a:spcBef>
              <a:spcAft>
                <a:spcPts val="0"/>
              </a:spcAft>
              <a:buClr>
                <a:srgbClr val="171616"/>
              </a:buClr>
              <a:buSzPts val="1200"/>
              <a:buNone/>
              <a:defRPr sz="1200" b="1"/>
            </a:lvl4pPr>
            <a:lvl5pPr marL="2286000" lvl="4" indent="-228600" algn="l">
              <a:lnSpc>
                <a:spcPct val="90000"/>
              </a:lnSpc>
              <a:spcBef>
                <a:spcPts val="400"/>
              </a:spcBef>
              <a:spcAft>
                <a:spcPts val="0"/>
              </a:spcAft>
              <a:buClr>
                <a:srgbClr val="171616"/>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with picture">
  <p:cSld name="Title_with picture">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1892460" y="273844"/>
            <a:ext cx="4943827"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4" name="Google Shape;204;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5" name="Google Shape;205;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6" name="Google Shape;206;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07" name="Google Shape;207;p29"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sp>
        <p:nvSpPr>
          <p:cNvPr id="208" name="Google Shape;208;p29"/>
          <p:cNvSpPr>
            <a:spLocks noGrp="1"/>
          </p:cNvSpPr>
          <p:nvPr>
            <p:ph type="pic" idx="2"/>
          </p:nvPr>
        </p:nvSpPr>
        <p:spPr>
          <a:xfrm>
            <a:off x="628369" y="1336996"/>
            <a:ext cx="5829581" cy="3315685"/>
          </a:xfrm>
          <a:prstGeom prst="rect">
            <a:avLst/>
          </a:prstGeom>
          <a:solidFill>
            <a:schemeClr val="accent5"/>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with video">
  <p:cSld name="Title_with video">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1892460" y="273844"/>
            <a:ext cx="4943827"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1" name="Google Shape;211;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2" name="Google Shape;212;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3" name="Google Shape;213;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14" name="Google Shape;214;p30"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sp>
        <p:nvSpPr>
          <p:cNvPr id="215" name="Google Shape;215;p30"/>
          <p:cNvSpPr>
            <a:spLocks noGrp="1"/>
          </p:cNvSpPr>
          <p:nvPr>
            <p:ph type="media" idx="2"/>
          </p:nvPr>
        </p:nvSpPr>
        <p:spPr>
          <a:xfrm>
            <a:off x="628650" y="1336996"/>
            <a:ext cx="5829300" cy="3315685"/>
          </a:xfrm>
          <a:prstGeom prst="rect">
            <a:avLst/>
          </a:prstGeom>
          <a:solidFill>
            <a:schemeClr val="accent5"/>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171616"/>
              </a:buClr>
              <a:buSzPts val="2100"/>
              <a:buFont typeface="Arial"/>
              <a:buChar char="•"/>
              <a:defRPr sz="2100" b="0" i="0" u="none" strike="noStrike" cap="none">
                <a:solidFill>
                  <a:srgbClr val="171616"/>
                </a:solidFill>
                <a:latin typeface="Arial"/>
                <a:ea typeface="Arial"/>
                <a:cs typeface="Arial"/>
                <a:sym typeface="Arial"/>
              </a:defRPr>
            </a:lvl1pPr>
            <a:lvl2pPr marR="0" lvl="1" algn="l" rtl="0">
              <a:lnSpc>
                <a:spcPct val="90000"/>
              </a:lnSpc>
              <a:spcBef>
                <a:spcPts val="4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2pPr>
            <a:lvl3pPr marR="0" lvl="2" algn="l" rtl="0">
              <a:lnSpc>
                <a:spcPct val="90000"/>
              </a:lnSpc>
              <a:spcBef>
                <a:spcPts val="400"/>
              </a:spcBef>
              <a:spcAft>
                <a:spcPts val="0"/>
              </a:spcAft>
              <a:buClr>
                <a:srgbClr val="171616"/>
              </a:buClr>
              <a:buSzPts val="1500"/>
              <a:buFont typeface="Arial"/>
              <a:buChar char="•"/>
              <a:defRPr sz="1500" b="0" i="0" u="none" strike="noStrike" cap="none">
                <a:solidFill>
                  <a:srgbClr val="171616"/>
                </a:solidFill>
                <a:latin typeface="Arial"/>
                <a:ea typeface="Arial"/>
                <a:cs typeface="Arial"/>
                <a:sym typeface="Arial"/>
              </a:defRPr>
            </a:lvl3pPr>
            <a:lvl4pPr marR="0" lvl="3" algn="l" rtl="0">
              <a:lnSpc>
                <a:spcPct val="90000"/>
              </a:lnSpc>
              <a:spcBef>
                <a:spcPts val="400"/>
              </a:spcBef>
              <a:spcAft>
                <a:spcPts val="0"/>
              </a:spcAft>
              <a:buClr>
                <a:srgbClr val="171616"/>
              </a:buClr>
              <a:buSzPts val="1400"/>
              <a:buFont typeface="Arial"/>
              <a:buChar char="•"/>
              <a:defRPr sz="1400" b="0" i="0" u="none" strike="noStrike" cap="none">
                <a:solidFill>
                  <a:srgbClr val="171616"/>
                </a:solidFill>
                <a:latin typeface="Arial"/>
                <a:ea typeface="Arial"/>
                <a:cs typeface="Arial"/>
                <a:sym typeface="Arial"/>
              </a:defRPr>
            </a:lvl4pPr>
            <a:lvl5pPr marR="0" lvl="4" algn="l" rtl="0">
              <a:lnSpc>
                <a:spcPct val="90000"/>
              </a:lnSpc>
              <a:spcBef>
                <a:spcPts val="400"/>
              </a:spcBef>
              <a:spcAft>
                <a:spcPts val="0"/>
              </a:spcAft>
              <a:buClr>
                <a:srgbClr val="171616"/>
              </a:buClr>
              <a:buSzPts val="1400"/>
              <a:buFont typeface="Arial"/>
              <a:buChar char="•"/>
              <a:defRPr sz="1400" b="0" i="0" u="none" strike="noStrike" cap="none">
                <a:solidFill>
                  <a:srgbClr val="171616"/>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ullscreen_picture">
  <p:cSld name="Fullscreen_picture">
    <p:spTree>
      <p:nvGrpSpPr>
        <p:cNvPr id="1" name="Shape 216"/>
        <p:cNvGrpSpPr/>
        <p:nvPr/>
      </p:nvGrpSpPr>
      <p:grpSpPr>
        <a:xfrm>
          <a:off x="0" y="0"/>
          <a:ext cx="0" cy="0"/>
          <a:chOff x="0" y="0"/>
          <a:chExt cx="0" cy="0"/>
        </a:xfrm>
      </p:grpSpPr>
      <p:sp>
        <p:nvSpPr>
          <p:cNvPr id="217" name="Google Shape;217;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8" name="Google Shape;218;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9" name="Google Shape;219;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20" name="Google Shape;220;p31"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sp>
        <p:nvSpPr>
          <p:cNvPr id="221" name="Google Shape;221;p31"/>
          <p:cNvSpPr>
            <a:spLocks noGrp="1"/>
          </p:cNvSpPr>
          <p:nvPr>
            <p:ph type="pic" idx="2"/>
          </p:nvPr>
        </p:nvSpPr>
        <p:spPr>
          <a:xfrm>
            <a:off x="0" y="0"/>
            <a:ext cx="9144000" cy="5143500"/>
          </a:xfrm>
          <a:prstGeom prst="rect">
            <a:avLst/>
          </a:prstGeom>
          <a:solidFill>
            <a:schemeClr val="accent5"/>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ullscreen_video">
  <p:cSld name="Fullscreen_video">
    <p:spTree>
      <p:nvGrpSpPr>
        <p:cNvPr id="1" name="Shape 222"/>
        <p:cNvGrpSpPr/>
        <p:nvPr/>
      </p:nvGrpSpPr>
      <p:grpSpPr>
        <a:xfrm>
          <a:off x="0" y="0"/>
          <a:ext cx="0" cy="0"/>
          <a:chOff x="0" y="0"/>
          <a:chExt cx="0" cy="0"/>
        </a:xfrm>
      </p:grpSpPr>
      <p:sp>
        <p:nvSpPr>
          <p:cNvPr id="223" name="Google Shape;223;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4" name="Google Shape;224;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5" name="Google Shape;225;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26" name="Google Shape;226;p32" descr="A picture containing light&#10;&#10;Description automatically generated"/>
          <p:cNvPicPr preferRelativeResize="0"/>
          <p:nvPr/>
        </p:nvPicPr>
        <p:blipFill rotWithShape="1">
          <a:blip r:embed="rId2">
            <a:alphaModFix/>
          </a:blip>
          <a:srcRect/>
          <a:stretch/>
        </p:blipFill>
        <p:spPr>
          <a:xfrm>
            <a:off x="8186161" y="273844"/>
            <a:ext cx="658377" cy="622596"/>
          </a:xfrm>
          <a:prstGeom prst="rect">
            <a:avLst/>
          </a:prstGeom>
          <a:noFill/>
          <a:ln>
            <a:noFill/>
          </a:ln>
        </p:spPr>
      </p:pic>
      <p:sp>
        <p:nvSpPr>
          <p:cNvPr id="227" name="Google Shape;227;p32"/>
          <p:cNvSpPr>
            <a:spLocks noGrp="1"/>
          </p:cNvSpPr>
          <p:nvPr>
            <p:ph type="media" idx="2"/>
          </p:nvPr>
        </p:nvSpPr>
        <p:spPr>
          <a:xfrm>
            <a:off x="0" y="0"/>
            <a:ext cx="9144000" cy="5143500"/>
          </a:xfrm>
          <a:prstGeom prst="rect">
            <a:avLst/>
          </a:prstGeom>
          <a:solidFill>
            <a:schemeClr val="accent5"/>
          </a:solid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171616"/>
              </a:buClr>
              <a:buSzPts val="2100"/>
              <a:buFont typeface="Arial"/>
              <a:buChar char="•"/>
              <a:defRPr sz="2100" b="0" i="0" u="none" strike="noStrike" cap="none">
                <a:solidFill>
                  <a:srgbClr val="171616"/>
                </a:solidFill>
                <a:latin typeface="Arial"/>
                <a:ea typeface="Arial"/>
                <a:cs typeface="Arial"/>
                <a:sym typeface="Arial"/>
              </a:defRPr>
            </a:lvl1pPr>
            <a:lvl2pPr marR="0" lvl="1" algn="l" rtl="0">
              <a:lnSpc>
                <a:spcPct val="90000"/>
              </a:lnSpc>
              <a:spcBef>
                <a:spcPts val="4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2pPr>
            <a:lvl3pPr marR="0" lvl="2" algn="l" rtl="0">
              <a:lnSpc>
                <a:spcPct val="90000"/>
              </a:lnSpc>
              <a:spcBef>
                <a:spcPts val="400"/>
              </a:spcBef>
              <a:spcAft>
                <a:spcPts val="0"/>
              </a:spcAft>
              <a:buClr>
                <a:srgbClr val="171616"/>
              </a:buClr>
              <a:buSzPts val="1500"/>
              <a:buFont typeface="Arial"/>
              <a:buChar char="•"/>
              <a:defRPr sz="1500" b="0" i="0" u="none" strike="noStrike" cap="none">
                <a:solidFill>
                  <a:srgbClr val="171616"/>
                </a:solidFill>
                <a:latin typeface="Arial"/>
                <a:ea typeface="Arial"/>
                <a:cs typeface="Arial"/>
                <a:sym typeface="Arial"/>
              </a:defRPr>
            </a:lvl3pPr>
            <a:lvl4pPr marR="0" lvl="3" algn="l" rtl="0">
              <a:lnSpc>
                <a:spcPct val="90000"/>
              </a:lnSpc>
              <a:spcBef>
                <a:spcPts val="400"/>
              </a:spcBef>
              <a:spcAft>
                <a:spcPts val="0"/>
              </a:spcAft>
              <a:buClr>
                <a:srgbClr val="171616"/>
              </a:buClr>
              <a:buSzPts val="1400"/>
              <a:buFont typeface="Arial"/>
              <a:buChar char="•"/>
              <a:defRPr sz="1400" b="0" i="0" u="none" strike="noStrike" cap="none">
                <a:solidFill>
                  <a:srgbClr val="171616"/>
                </a:solidFill>
                <a:latin typeface="Arial"/>
                <a:ea typeface="Arial"/>
                <a:cs typeface="Arial"/>
                <a:sym typeface="Arial"/>
              </a:defRPr>
            </a:lvl4pPr>
            <a:lvl5pPr marR="0" lvl="4" algn="l" rtl="0">
              <a:lnSpc>
                <a:spcPct val="90000"/>
              </a:lnSpc>
              <a:spcBef>
                <a:spcPts val="400"/>
              </a:spcBef>
              <a:spcAft>
                <a:spcPts val="0"/>
              </a:spcAft>
              <a:buClr>
                <a:srgbClr val="171616"/>
              </a:buClr>
              <a:buSzPts val="1400"/>
              <a:buFont typeface="Arial"/>
              <a:buChar char="•"/>
              <a:defRPr sz="1400" b="0" i="0" u="none" strike="noStrike" cap="none">
                <a:solidFill>
                  <a:srgbClr val="171616"/>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_with our host unis">
  <p:cSld name="One column_with our host unis">
    <p:spTree>
      <p:nvGrpSpPr>
        <p:cNvPr id="1" name="Shape 228"/>
        <p:cNvGrpSpPr/>
        <p:nvPr/>
      </p:nvGrpSpPr>
      <p:grpSpPr>
        <a:xfrm>
          <a:off x="0" y="0"/>
          <a:ext cx="0" cy="0"/>
          <a:chOff x="0" y="0"/>
          <a:chExt cx="0" cy="0"/>
        </a:xfrm>
      </p:grpSpPr>
      <p:sp>
        <p:nvSpPr>
          <p:cNvPr id="229" name="Google Shape;229;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0" name="Google Shape;230;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1" name="Google Shape;231;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32" name="Google Shape;232;p33"/>
          <p:cNvSpPr txBox="1">
            <a:spLocks noGrp="1"/>
          </p:cNvSpPr>
          <p:nvPr>
            <p:ph type="body" idx="1"/>
          </p:nvPr>
        </p:nvSpPr>
        <p:spPr>
          <a:xfrm>
            <a:off x="628650" y="1215341"/>
            <a:ext cx="7886700" cy="341738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171616"/>
              </a:buClr>
              <a:buSzPts val="2100"/>
              <a:buNone/>
              <a:defRPr/>
            </a:lvl1pPr>
            <a:lvl2pPr marL="914400" lvl="1" indent="-228600" algn="l">
              <a:lnSpc>
                <a:spcPct val="90000"/>
              </a:lnSpc>
              <a:spcBef>
                <a:spcPts val="400"/>
              </a:spcBef>
              <a:spcAft>
                <a:spcPts val="0"/>
              </a:spcAft>
              <a:buClr>
                <a:srgbClr val="171616"/>
              </a:buClr>
              <a:buSzPts val="1800"/>
              <a:buNone/>
              <a:defRPr/>
            </a:lvl2pPr>
            <a:lvl3pPr marL="1371600" lvl="2" indent="-228600" algn="l">
              <a:lnSpc>
                <a:spcPct val="90000"/>
              </a:lnSpc>
              <a:spcBef>
                <a:spcPts val="400"/>
              </a:spcBef>
              <a:spcAft>
                <a:spcPts val="0"/>
              </a:spcAft>
              <a:buClr>
                <a:srgbClr val="171616"/>
              </a:buClr>
              <a:buSzPts val="1500"/>
              <a:buNone/>
              <a:defRPr/>
            </a:lvl3pPr>
            <a:lvl4pPr marL="1828800" lvl="3" indent="-228600" algn="l">
              <a:lnSpc>
                <a:spcPct val="90000"/>
              </a:lnSpc>
              <a:spcBef>
                <a:spcPts val="400"/>
              </a:spcBef>
              <a:spcAft>
                <a:spcPts val="0"/>
              </a:spcAft>
              <a:buClr>
                <a:srgbClr val="171616"/>
              </a:buClr>
              <a:buSzPts val="1400"/>
              <a:buNone/>
              <a:defRPr/>
            </a:lvl4pPr>
            <a:lvl5pPr marL="2286000" lvl="4" indent="-228600" algn="l">
              <a:lnSpc>
                <a:spcPct val="90000"/>
              </a:lnSpc>
              <a:spcBef>
                <a:spcPts val="400"/>
              </a:spcBef>
              <a:spcAft>
                <a:spcPts val="0"/>
              </a:spcAft>
              <a:buClr>
                <a:srgbClr val="171616"/>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33" name="Google Shape;233;p33"/>
          <p:cNvCxnSpPr/>
          <p:nvPr/>
        </p:nvCxnSpPr>
        <p:spPr>
          <a:xfrm>
            <a:off x="584032" y="1046534"/>
            <a:ext cx="7886700" cy="0"/>
          </a:xfrm>
          <a:prstGeom prst="straightConnector1">
            <a:avLst/>
          </a:prstGeom>
          <a:noFill/>
          <a:ln w="12700" cap="flat" cmpd="sng">
            <a:solidFill>
              <a:schemeClr val="accent1"/>
            </a:solidFill>
            <a:prstDash val="solid"/>
            <a:miter lim="800000"/>
            <a:headEnd type="none" w="sm" len="sm"/>
            <a:tailEnd type="none" w="sm" len="sm"/>
          </a:ln>
        </p:spPr>
      </p:cxnSp>
      <p:cxnSp>
        <p:nvCxnSpPr>
          <p:cNvPr id="234" name="Google Shape;234;p33"/>
          <p:cNvCxnSpPr/>
          <p:nvPr/>
        </p:nvCxnSpPr>
        <p:spPr>
          <a:xfrm rot="10800000">
            <a:off x="0" y="5108777"/>
            <a:ext cx="9144000" cy="0"/>
          </a:xfrm>
          <a:prstGeom prst="straightConnector1">
            <a:avLst/>
          </a:prstGeom>
          <a:noFill/>
          <a:ln w="101600" cap="flat" cmpd="sng">
            <a:solidFill>
              <a:schemeClr val="accent1"/>
            </a:solidFill>
            <a:prstDash val="solid"/>
            <a:miter lim="800000"/>
            <a:headEnd type="none" w="sm" len="sm"/>
            <a:tailEnd type="none" w="sm" len="sm"/>
          </a:ln>
        </p:spPr>
      </p:cxnSp>
      <p:pic>
        <p:nvPicPr>
          <p:cNvPr id="235" name="Google Shape;235;p33" descr="A picture containing food&#10;&#10;Description automatically generated"/>
          <p:cNvPicPr preferRelativeResize="0"/>
          <p:nvPr/>
        </p:nvPicPr>
        <p:blipFill rotWithShape="1">
          <a:blip r:embed="rId2">
            <a:alphaModFix/>
          </a:blip>
          <a:srcRect/>
          <a:stretch/>
        </p:blipFill>
        <p:spPr>
          <a:xfrm>
            <a:off x="6221825" y="136206"/>
            <a:ext cx="2293525" cy="576263"/>
          </a:xfrm>
          <a:prstGeom prst="rect">
            <a:avLst/>
          </a:prstGeom>
          <a:noFill/>
          <a:ln>
            <a:noFill/>
          </a:ln>
        </p:spPr>
      </p:pic>
      <p:pic>
        <p:nvPicPr>
          <p:cNvPr id="236" name="Google Shape;236;p33" descr="A close up of a logo&#10;&#10;Description automatically generated"/>
          <p:cNvPicPr preferRelativeResize="0"/>
          <p:nvPr/>
        </p:nvPicPr>
        <p:blipFill rotWithShape="1">
          <a:blip r:embed="rId3">
            <a:alphaModFix/>
          </a:blip>
          <a:srcRect/>
          <a:stretch/>
        </p:blipFill>
        <p:spPr>
          <a:xfrm>
            <a:off x="2893182" y="90370"/>
            <a:ext cx="2704148" cy="58757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ubrik och innehåll" type="obj">
  <p:cSld name="OBJECT">
    <p:spTree>
      <p:nvGrpSpPr>
        <p:cNvPr id="1" name="Shape 237"/>
        <p:cNvGrpSpPr/>
        <p:nvPr/>
      </p:nvGrpSpPr>
      <p:grpSpPr>
        <a:xfrm>
          <a:off x="0" y="0"/>
          <a:ext cx="0" cy="0"/>
          <a:chOff x="0" y="0"/>
          <a:chExt cx="0" cy="0"/>
        </a:xfrm>
      </p:grpSpPr>
      <p:sp>
        <p:nvSpPr>
          <p:cNvPr id="238" name="Google Shape;238;p34"/>
          <p:cNvSpPr txBox="1">
            <a:spLocks noGrp="1"/>
          </p:cNvSpPr>
          <p:nvPr>
            <p:ph type="title"/>
          </p:nvPr>
        </p:nvSpPr>
        <p:spPr>
          <a:xfrm>
            <a:off x="307886" y="155464"/>
            <a:ext cx="8543861" cy="47636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9" name="Google Shape;239;p34"/>
          <p:cNvSpPr txBox="1">
            <a:spLocks noGrp="1"/>
          </p:cNvSpPr>
          <p:nvPr>
            <p:ph type="body" idx="1"/>
          </p:nvPr>
        </p:nvSpPr>
        <p:spPr>
          <a:xfrm>
            <a:off x="307886" y="880403"/>
            <a:ext cx="8543861" cy="371422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171616"/>
              </a:buClr>
              <a:buSzPts val="1400"/>
              <a:buChar char="•"/>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0" name="Google Shape;240;p34"/>
          <p:cNvSpPr txBox="1">
            <a:spLocks noGrp="1"/>
          </p:cNvSpPr>
          <p:nvPr>
            <p:ph type="dt" idx="10"/>
          </p:nvPr>
        </p:nvSpPr>
        <p:spPr>
          <a:xfrm>
            <a:off x="307886" y="4767263"/>
            <a:ext cx="2282914"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1" name="Google Shape;241;p34"/>
          <p:cNvSpPr txBox="1">
            <a:spLocks noGrp="1"/>
          </p:cNvSpPr>
          <p:nvPr>
            <p:ph type="ftr" idx="11"/>
          </p:nvPr>
        </p:nvSpPr>
        <p:spPr>
          <a:xfrm>
            <a:off x="3124200" y="4767263"/>
            <a:ext cx="28956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2" name="Google Shape;242;p34"/>
          <p:cNvSpPr txBox="1">
            <a:spLocks noGrp="1"/>
          </p:cNvSpPr>
          <p:nvPr>
            <p:ph type="sldNum" idx="12"/>
          </p:nvPr>
        </p:nvSpPr>
        <p:spPr>
          <a:xfrm>
            <a:off x="6553200" y="4767263"/>
            <a:ext cx="2298547"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43"/>
        <p:cNvGrpSpPr/>
        <p:nvPr/>
      </p:nvGrpSpPr>
      <p:grpSpPr>
        <a:xfrm>
          <a:off x="0" y="0"/>
          <a:ext cx="0" cy="0"/>
          <a:chOff x="0" y="0"/>
          <a:chExt cx="0" cy="0"/>
        </a:xfrm>
      </p:grpSpPr>
      <p:sp>
        <p:nvSpPr>
          <p:cNvPr id="244" name="Google Shape;244;p35"/>
          <p:cNvSpPr txBox="1">
            <a:spLocks noGrp="1"/>
          </p:cNvSpPr>
          <p:nvPr>
            <p:ph type="body" idx="1"/>
          </p:nvPr>
        </p:nvSpPr>
        <p:spPr>
          <a:xfrm>
            <a:off x="341748" y="1208013"/>
            <a:ext cx="3960000" cy="35100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Clr>
                <a:srgbClr val="171616"/>
              </a:buClr>
              <a:buSzPts val="1500"/>
              <a:buChar char="•"/>
              <a:defRPr sz="1500"/>
            </a:lvl1pPr>
            <a:lvl2pPr marL="914400" lvl="1" indent="-323850" algn="l">
              <a:lnSpc>
                <a:spcPct val="90000"/>
              </a:lnSpc>
              <a:spcBef>
                <a:spcPts val="400"/>
              </a:spcBef>
              <a:spcAft>
                <a:spcPts val="0"/>
              </a:spcAft>
              <a:buClr>
                <a:srgbClr val="171616"/>
              </a:buClr>
              <a:buSzPts val="1500"/>
              <a:buChar char="•"/>
              <a:defRPr sz="1500"/>
            </a:lvl2pPr>
            <a:lvl3pPr marL="1371600" lvl="2" indent="-323850" algn="l">
              <a:lnSpc>
                <a:spcPct val="90000"/>
              </a:lnSpc>
              <a:spcBef>
                <a:spcPts val="400"/>
              </a:spcBef>
              <a:spcAft>
                <a:spcPts val="0"/>
              </a:spcAft>
              <a:buClr>
                <a:srgbClr val="171616"/>
              </a:buClr>
              <a:buSzPts val="1500"/>
              <a:buChar char="•"/>
              <a:defRPr sz="1500"/>
            </a:lvl3pPr>
            <a:lvl4pPr marL="1828800" lvl="3" indent="-323850" algn="l">
              <a:lnSpc>
                <a:spcPct val="90000"/>
              </a:lnSpc>
              <a:spcBef>
                <a:spcPts val="400"/>
              </a:spcBef>
              <a:spcAft>
                <a:spcPts val="0"/>
              </a:spcAft>
              <a:buClr>
                <a:srgbClr val="171616"/>
              </a:buClr>
              <a:buSzPts val="1500"/>
              <a:buChar char="•"/>
              <a:defRPr sz="1500"/>
            </a:lvl4pPr>
            <a:lvl5pPr marL="2286000" lvl="4" indent="-323850" algn="l">
              <a:lnSpc>
                <a:spcPct val="90000"/>
              </a:lnSpc>
              <a:spcBef>
                <a:spcPts val="400"/>
              </a:spcBef>
              <a:spcAft>
                <a:spcPts val="0"/>
              </a:spcAft>
              <a:buClr>
                <a:srgbClr val="171616"/>
              </a:buClr>
              <a:buSzPts val="1500"/>
              <a:buChar char="•"/>
              <a:defRPr sz="1500"/>
            </a:lvl5pPr>
            <a:lvl6pPr marL="2743200" lvl="5" indent="-317500" algn="l">
              <a:lnSpc>
                <a:spcPct val="90000"/>
              </a:lnSpc>
              <a:spcBef>
                <a:spcPts val="400"/>
              </a:spcBef>
              <a:spcAft>
                <a:spcPts val="0"/>
              </a:spcAft>
              <a:buClr>
                <a:schemeClr val="dk1"/>
              </a:buClr>
              <a:buSzPts val="1400"/>
              <a:buChar char="•"/>
              <a:defRPr sz="1400"/>
            </a:lvl6pPr>
            <a:lvl7pPr marL="3200400" lvl="6" indent="-317500" algn="l">
              <a:lnSpc>
                <a:spcPct val="90000"/>
              </a:lnSpc>
              <a:spcBef>
                <a:spcPts val="400"/>
              </a:spcBef>
              <a:spcAft>
                <a:spcPts val="0"/>
              </a:spcAft>
              <a:buClr>
                <a:schemeClr val="dk1"/>
              </a:buClr>
              <a:buSzPts val="1400"/>
              <a:buChar char="•"/>
              <a:defRPr sz="1400"/>
            </a:lvl7pPr>
            <a:lvl8pPr marL="3657600" lvl="7" indent="-317500" algn="l">
              <a:lnSpc>
                <a:spcPct val="90000"/>
              </a:lnSpc>
              <a:spcBef>
                <a:spcPts val="400"/>
              </a:spcBef>
              <a:spcAft>
                <a:spcPts val="0"/>
              </a:spcAft>
              <a:buClr>
                <a:schemeClr val="dk1"/>
              </a:buClr>
              <a:buSzPts val="1400"/>
              <a:buChar char="•"/>
              <a:defRPr sz="1400"/>
            </a:lvl8pPr>
            <a:lvl9pPr marL="4114800" lvl="8" indent="-317500" algn="l">
              <a:lnSpc>
                <a:spcPct val="90000"/>
              </a:lnSpc>
              <a:spcBef>
                <a:spcPts val="400"/>
              </a:spcBef>
              <a:spcAft>
                <a:spcPts val="0"/>
              </a:spcAft>
              <a:buClr>
                <a:schemeClr val="dk1"/>
              </a:buClr>
              <a:buSzPts val="1400"/>
              <a:buChar char="•"/>
              <a:defRPr sz="1400"/>
            </a:lvl9pPr>
          </a:lstStyle>
          <a:p>
            <a:endParaRPr/>
          </a:p>
        </p:txBody>
      </p:sp>
      <p:sp>
        <p:nvSpPr>
          <p:cNvPr id="245" name="Google Shape;245;p35"/>
          <p:cNvSpPr txBox="1">
            <a:spLocks noGrp="1"/>
          </p:cNvSpPr>
          <p:nvPr>
            <p:ph type="body" idx="2"/>
          </p:nvPr>
        </p:nvSpPr>
        <p:spPr>
          <a:xfrm>
            <a:off x="4773273" y="1208013"/>
            <a:ext cx="3960000" cy="3510000"/>
          </a:xfrm>
          <a:prstGeom prst="rect">
            <a:avLst/>
          </a:prstGeom>
          <a:noFill/>
          <a:ln>
            <a:noFill/>
          </a:ln>
        </p:spPr>
        <p:txBody>
          <a:bodyPr spcFirstLastPara="1" wrap="square" lIns="0" tIns="0" rIns="68575" bIns="0" anchor="t" anchorCtr="0">
            <a:normAutofit/>
          </a:bodyPr>
          <a:lstStyle>
            <a:lvl1pPr marL="457200" lvl="0" indent="-323850" algn="l">
              <a:lnSpc>
                <a:spcPct val="90000"/>
              </a:lnSpc>
              <a:spcBef>
                <a:spcPts val="800"/>
              </a:spcBef>
              <a:spcAft>
                <a:spcPts val="0"/>
              </a:spcAft>
              <a:buClr>
                <a:srgbClr val="171616"/>
              </a:buClr>
              <a:buSzPts val="1500"/>
              <a:buChar char="•"/>
              <a:defRPr sz="1500"/>
            </a:lvl1pPr>
            <a:lvl2pPr marL="914400" lvl="1" indent="-323850" algn="l">
              <a:lnSpc>
                <a:spcPct val="90000"/>
              </a:lnSpc>
              <a:spcBef>
                <a:spcPts val="400"/>
              </a:spcBef>
              <a:spcAft>
                <a:spcPts val="0"/>
              </a:spcAft>
              <a:buClr>
                <a:srgbClr val="171616"/>
              </a:buClr>
              <a:buSzPts val="1500"/>
              <a:buChar char="•"/>
              <a:defRPr sz="1500"/>
            </a:lvl2pPr>
            <a:lvl3pPr marL="1371600" lvl="2" indent="-323850" algn="l">
              <a:lnSpc>
                <a:spcPct val="90000"/>
              </a:lnSpc>
              <a:spcBef>
                <a:spcPts val="400"/>
              </a:spcBef>
              <a:spcAft>
                <a:spcPts val="0"/>
              </a:spcAft>
              <a:buClr>
                <a:srgbClr val="171616"/>
              </a:buClr>
              <a:buSzPts val="1500"/>
              <a:buChar char="•"/>
              <a:defRPr sz="1500"/>
            </a:lvl3pPr>
            <a:lvl4pPr marL="1828800" lvl="3" indent="-323850" algn="l">
              <a:lnSpc>
                <a:spcPct val="90000"/>
              </a:lnSpc>
              <a:spcBef>
                <a:spcPts val="400"/>
              </a:spcBef>
              <a:spcAft>
                <a:spcPts val="0"/>
              </a:spcAft>
              <a:buClr>
                <a:srgbClr val="171616"/>
              </a:buClr>
              <a:buSzPts val="1500"/>
              <a:buChar char="•"/>
              <a:defRPr sz="1500"/>
            </a:lvl4pPr>
            <a:lvl5pPr marL="2286000" lvl="4" indent="-323850" algn="l">
              <a:lnSpc>
                <a:spcPct val="90000"/>
              </a:lnSpc>
              <a:spcBef>
                <a:spcPts val="400"/>
              </a:spcBef>
              <a:spcAft>
                <a:spcPts val="0"/>
              </a:spcAft>
              <a:buClr>
                <a:srgbClr val="171616"/>
              </a:buClr>
              <a:buSzPts val="1500"/>
              <a:buChar char="•"/>
              <a:defRPr sz="1500"/>
            </a:lvl5pPr>
            <a:lvl6pPr marL="2743200" lvl="5" indent="-317500" algn="l">
              <a:lnSpc>
                <a:spcPct val="90000"/>
              </a:lnSpc>
              <a:spcBef>
                <a:spcPts val="400"/>
              </a:spcBef>
              <a:spcAft>
                <a:spcPts val="0"/>
              </a:spcAft>
              <a:buClr>
                <a:schemeClr val="dk1"/>
              </a:buClr>
              <a:buSzPts val="1400"/>
              <a:buChar char="•"/>
              <a:defRPr sz="1400"/>
            </a:lvl6pPr>
            <a:lvl7pPr marL="3200400" lvl="6" indent="-317500" algn="l">
              <a:lnSpc>
                <a:spcPct val="90000"/>
              </a:lnSpc>
              <a:spcBef>
                <a:spcPts val="400"/>
              </a:spcBef>
              <a:spcAft>
                <a:spcPts val="0"/>
              </a:spcAft>
              <a:buClr>
                <a:schemeClr val="dk1"/>
              </a:buClr>
              <a:buSzPts val="1400"/>
              <a:buChar char="•"/>
              <a:defRPr sz="1400"/>
            </a:lvl7pPr>
            <a:lvl8pPr marL="3657600" lvl="7" indent="-317500" algn="l">
              <a:lnSpc>
                <a:spcPct val="90000"/>
              </a:lnSpc>
              <a:spcBef>
                <a:spcPts val="400"/>
              </a:spcBef>
              <a:spcAft>
                <a:spcPts val="0"/>
              </a:spcAft>
              <a:buClr>
                <a:schemeClr val="dk1"/>
              </a:buClr>
              <a:buSzPts val="1400"/>
              <a:buChar char="•"/>
              <a:defRPr sz="1400"/>
            </a:lvl8pPr>
            <a:lvl9pPr marL="4114800" lvl="8" indent="-317500" algn="l">
              <a:lnSpc>
                <a:spcPct val="90000"/>
              </a:lnSpc>
              <a:spcBef>
                <a:spcPts val="400"/>
              </a:spcBef>
              <a:spcAft>
                <a:spcPts val="0"/>
              </a:spcAft>
              <a:buClr>
                <a:schemeClr val="dk1"/>
              </a:buClr>
              <a:buSzPts val="1400"/>
              <a:buChar char="•"/>
              <a:defRPr sz="1400"/>
            </a:lvl9pPr>
          </a:lstStyle>
          <a:p>
            <a:endParaRPr/>
          </a:p>
        </p:txBody>
      </p:sp>
      <p:sp>
        <p:nvSpPr>
          <p:cNvPr id="246" name="Google Shape;246;p35"/>
          <p:cNvSpPr txBox="1">
            <a:spLocks noGrp="1"/>
          </p:cNvSpPr>
          <p:nvPr>
            <p:ph type="title"/>
          </p:nvPr>
        </p:nvSpPr>
        <p:spPr>
          <a:xfrm>
            <a:off x="1929042" y="168448"/>
            <a:ext cx="4630723" cy="850815"/>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628650" y="1632861"/>
            <a:ext cx="7886700" cy="994172"/>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rgbClr val="17161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9" name="Google Shape;249;p36"/>
          <p:cNvSpPr txBox="1">
            <a:spLocks noGrp="1"/>
          </p:cNvSpPr>
          <p:nvPr>
            <p:ph type="body" idx="1"/>
          </p:nvPr>
        </p:nvSpPr>
        <p:spPr>
          <a:xfrm>
            <a:off x="628650" y="3023814"/>
            <a:ext cx="7920000" cy="324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171616"/>
              </a:buClr>
              <a:buSzPts val="1400"/>
              <a:buFont typeface="Calibri"/>
              <a:buNone/>
              <a:defRPr sz="1400">
                <a:latin typeface="Calibri"/>
                <a:ea typeface="Calibri"/>
                <a:cs typeface="Calibri"/>
                <a:sym typeface="Calibri"/>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0" name="Google Shape;250;p36"/>
          <p:cNvSpPr txBox="1">
            <a:spLocks noGrp="1"/>
          </p:cNvSpPr>
          <p:nvPr>
            <p:ph type="body" idx="2"/>
          </p:nvPr>
        </p:nvSpPr>
        <p:spPr>
          <a:xfrm>
            <a:off x="628650" y="3587266"/>
            <a:ext cx="7920000" cy="324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171616"/>
              </a:buClr>
              <a:buSzPts val="1400"/>
              <a:buFont typeface="Calibri"/>
              <a:buNone/>
              <a:defRPr sz="1400">
                <a:latin typeface="Calibri"/>
                <a:ea typeface="Calibri"/>
                <a:cs typeface="Calibri"/>
                <a:sym typeface="Calibri"/>
              </a:defRPr>
            </a:lvl1pPr>
            <a:lvl2pPr marL="914400" lvl="1" indent="-317500" algn="l">
              <a:lnSpc>
                <a:spcPct val="90000"/>
              </a:lnSpc>
              <a:spcBef>
                <a:spcPts val="400"/>
              </a:spcBef>
              <a:spcAft>
                <a:spcPts val="0"/>
              </a:spcAft>
              <a:buClr>
                <a:srgbClr val="171616"/>
              </a:buClr>
              <a:buSzPts val="1400"/>
              <a:buChar char="•"/>
              <a:defRPr/>
            </a:lvl2pPr>
            <a:lvl3pPr marL="1371600" lvl="2" indent="-317500" algn="l">
              <a:lnSpc>
                <a:spcPct val="90000"/>
              </a:lnSpc>
              <a:spcBef>
                <a:spcPts val="400"/>
              </a:spcBef>
              <a:spcAft>
                <a:spcPts val="0"/>
              </a:spcAft>
              <a:buClr>
                <a:srgbClr val="171616"/>
              </a:buClr>
              <a:buSzPts val="1400"/>
              <a:buChar char="•"/>
              <a:defRPr/>
            </a:lvl3pPr>
            <a:lvl4pPr marL="1828800" lvl="3" indent="-317500" algn="l">
              <a:lnSpc>
                <a:spcPct val="90000"/>
              </a:lnSpc>
              <a:spcBef>
                <a:spcPts val="400"/>
              </a:spcBef>
              <a:spcAft>
                <a:spcPts val="0"/>
              </a:spcAft>
              <a:buClr>
                <a:srgbClr val="171616"/>
              </a:buClr>
              <a:buSzPts val="1400"/>
              <a:buChar char="•"/>
              <a:defRPr/>
            </a:lvl4pPr>
            <a:lvl5pPr marL="2286000" lvl="4" indent="-317500" algn="l">
              <a:lnSpc>
                <a:spcPct val="90000"/>
              </a:lnSpc>
              <a:spcBef>
                <a:spcPts val="400"/>
              </a:spcBef>
              <a:spcAft>
                <a:spcPts val="0"/>
              </a:spcAft>
              <a:buClr>
                <a:srgbClr val="171616"/>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892460" y="273844"/>
            <a:ext cx="4943827" cy="994172"/>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rgbClr val="171616"/>
              </a:buClr>
              <a:buSzPts val="3000"/>
              <a:buFont typeface="Arial"/>
              <a:buNone/>
              <a:defRPr sz="3000" b="1" i="0" u="none" strike="noStrike" cap="none">
                <a:solidFill>
                  <a:srgbClr val="171616"/>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rgbClr val="171616"/>
              </a:buClr>
              <a:buSzPts val="2100"/>
              <a:buFont typeface="Arial"/>
              <a:buChar char="•"/>
              <a:defRPr sz="2100" b="0" i="0" u="none" strike="noStrike" cap="none">
                <a:solidFill>
                  <a:srgbClr val="171616"/>
                </a:solidFill>
                <a:latin typeface="Arial"/>
                <a:ea typeface="Arial"/>
                <a:cs typeface="Arial"/>
                <a:sym typeface="Arial"/>
              </a:defRPr>
            </a:lvl1pPr>
            <a:lvl2pPr marL="914400" marR="0" lvl="1" indent="-342900" algn="l" rtl="0">
              <a:lnSpc>
                <a:spcPct val="90000"/>
              </a:lnSpc>
              <a:spcBef>
                <a:spcPts val="4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2pPr>
            <a:lvl3pPr marL="1371600" marR="0" lvl="2" indent="-323850" algn="l" rtl="0">
              <a:lnSpc>
                <a:spcPct val="90000"/>
              </a:lnSpc>
              <a:spcBef>
                <a:spcPts val="400"/>
              </a:spcBef>
              <a:spcAft>
                <a:spcPts val="0"/>
              </a:spcAft>
              <a:buClr>
                <a:srgbClr val="171616"/>
              </a:buClr>
              <a:buSzPts val="1500"/>
              <a:buFont typeface="Arial"/>
              <a:buChar char="•"/>
              <a:defRPr sz="1500" b="0" i="0" u="none" strike="noStrike" cap="none">
                <a:solidFill>
                  <a:srgbClr val="171616"/>
                </a:solidFill>
                <a:latin typeface="Arial"/>
                <a:ea typeface="Arial"/>
                <a:cs typeface="Arial"/>
                <a:sym typeface="Arial"/>
              </a:defRPr>
            </a:lvl3pPr>
            <a:lvl4pPr marL="1828800" marR="0" lvl="3" indent="-317500" algn="l" rtl="0">
              <a:lnSpc>
                <a:spcPct val="90000"/>
              </a:lnSpc>
              <a:spcBef>
                <a:spcPts val="400"/>
              </a:spcBef>
              <a:spcAft>
                <a:spcPts val="0"/>
              </a:spcAft>
              <a:buClr>
                <a:srgbClr val="171616"/>
              </a:buClr>
              <a:buSzPts val="1400"/>
              <a:buFont typeface="Arial"/>
              <a:buChar char="•"/>
              <a:defRPr sz="1400" b="0" i="0" u="none" strike="noStrike" cap="none">
                <a:solidFill>
                  <a:srgbClr val="171616"/>
                </a:solidFill>
                <a:latin typeface="Arial"/>
                <a:ea typeface="Arial"/>
                <a:cs typeface="Arial"/>
                <a:sym typeface="Arial"/>
              </a:defRPr>
            </a:lvl4pPr>
            <a:lvl5pPr marL="2286000" marR="0" lvl="4" indent="-317500" algn="l" rtl="0">
              <a:lnSpc>
                <a:spcPct val="90000"/>
              </a:lnSpc>
              <a:spcBef>
                <a:spcPts val="400"/>
              </a:spcBef>
              <a:spcAft>
                <a:spcPts val="0"/>
              </a:spcAft>
              <a:buClr>
                <a:srgbClr val="171616"/>
              </a:buClr>
              <a:buSzPts val="1400"/>
              <a:buFont typeface="Arial"/>
              <a:buChar char="•"/>
              <a:defRPr sz="1400" b="0" i="0" u="none" strike="noStrike" cap="none">
                <a:solidFill>
                  <a:srgbClr val="171616"/>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25">
            <a:alphaModFix/>
          </a:blip>
          <a:srcRect/>
          <a:stretch/>
        </p:blipFill>
        <p:spPr>
          <a:xfrm>
            <a:off x="158708" y="178942"/>
            <a:ext cx="1230254" cy="66058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ctrTitle"/>
          </p:nvPr>
        </p:nvSpPr>
        <p:spPr>
          <a:xfrm>
            <a:off x="1142999" y="952375"/>
            <a:ext cx="7797800" cy="1680097"/>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171616"/>
              </a:buClr>
              <a:buSzPts val="4500"/>
              <a:buFont typeface="Arial"/>
              <a:buNone/>
            </a:pPr>
            <a:r>
              <a:rPr lang="en"/>
              <a:t>Variant calling</a:t>
            </a:r>
            <a:endParaRPr/>
          </a:p>
        </p:txBody>
      </p:sp>
      <p:sp>
        <p:nvSpPr>
          <p:cNvPr id="257" name="Google Shape;257;p37"/>
          <p:cNvSpPr txBox="1">
            <a:spLocks noGrp="1"/>
          </p:cNvSpPr>
          <p:nvPr>
            <p:ph type="subTitle" idx="1"/>
          </p:nvPr>
        </p:nvSpPr>
        <p:spPr>
          <a:xfrm>
            <a:off x="1143000" y="2870861"/>
            <a:ext cx="6858000" cy="124182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rgbClr val="171616"/>
              </a:buClr>
              <a:buSzPts val="18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p:nvPr/>
        </p:nvSpPr>
        <p:spPr>
          <a:xfrm>
            <a:off x="188625" y="1063501"/>
            <a:ext cx="8547900" cy="3982200"/>
          </a:xfrm>
          <a:prstGeom prst="rect">
            <a:avLst/>
          </a:prstGeom>
          <a:solidFill>
            <a:srgbClr val="EDF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400" b="1">
                <a:solidFill>
                  <a:schemeClr val="lt1"/>
                </a:solidFill>
                <a:latin typeface="Calibri"/>
                <a:ea typeface="Calibri"/>
                <a:cs typeface="Calibri"/>
                <a:sym typeface="Calibri"/>
              </a:rPr>
              <a:t>Reference allele </a:t>
            </a:r>
            <a:r>
              <a:rPr lang="en" sz="1400">
                <a:solidFill>
                  <a:schemeClr val="lt1"/>
                </a:solidFill>
                <a:latin typeface="Calibri"/>
                <a:ea typeface="Calibri"/>
                <a:cs typeface="Calibri"/>
                <a:sym typeface="Calibri"/>
              </a:rPr>
              <a:t>= the allele in the refence genome</a:t>
            </a:r>
            <a:endParaRPr sz="1100"/>
          </a:p>
          <a:p>
            <a:pPr marL="0" marR="0" lvl="0" indent="0" algn="l" rtl="0">
              <a:spcBef>
                <a:spcPts val="0"/>
              </a:spcBef>
              <a:spcAft>
                <a:spcPts val="0"/>
              </a:spcAft>
              <a:buNone/>
            </a:pPr>
            <a:r>
              <a:rPr lang="en" sz="1400" b="1">
                <a:solidFill>
                  <a:schemeClr val="lt1"/>
                </a:solidFill>
                <a:latin typeface="Calibri"/>
                <a:ea typeface="Calibri"/>
                <a:cs typeface="Calibri"/>
                <a:sym typeface="Calibri"/>
              </a:rPr>
              <a:t>Alternative allele </a:t>
            </a:r>
            <a:r>
              <a:rPr lang="en" sz="1400">
                <a:solidFill>
                  <a:schemeClr val="lt1"/>
                </a:solidFill>
                <a:latin typeface="Calibri"/>
                <a:ea typeface="Calibri"/>
                <a:cs typeface="Calibri"/>
                <a:sym typeface="Calibri"/>
              </a:rPr>
              <a:t>= the allele NOT in the refence genome</a:t>
            </a:r>
            <a:endParaRPr sz="1100"/>
          </a:p>
        </p:txBody>
      </p:sp>
      <p:sp>
        <p:nvSpPr>
          <p:cNvPr id="355" name="Google Shape;355;p46"/>
          <p:cNvSpPr/>
          <p:nvPr/>
        </p:nvSpPr>
        <p:spPr>
          <a:xfrm>
            <a:off x="288235" y="1167270"/>
            <a:ext cx="8338931" cy="264935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6" name="Google Shape;356;p46"/>
          <p:cNvSpPr/>
          <p:nvPr/>
        </p:nvSpPr>
        <p:spPr>
          <a:xfrm>
            <a:off x="2301498" y="1262749"/>
            <a:ext cx="158100" cy="1539300"/>
          </a:xfrm>
          <a:prstGeom prst="rect">
            <a:avLst/>
          </a:prstGeom>
          <a:solidFill>
            <a:srgbClr val="D0DFAD"/>
          </a:solidFill>
          <a:ln w="12700" cap="flat" cmpd="sng">
            <a:solidFill>
              <a:srgbClr val="46541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7" name="Google Shape;357;p46"/>
          <p:cNvSpPr txBox="1">
            <a:spLocks noGrp="1"/>
          </p:cNvSpPr>
          <p:nvPr>
            <p:ph type="body" idx="1"/>
          </p:nvPr>
        </p:nvSpPr>
        <p:spPr>
          <a:xfrm>
            <a:off x="278613" y="1336146"/>
            <a:ext cx="7886700" cy="2281800"/>
          </a:xfrm>
          <a:prstGeom prst="rect">
            <a:avLst/>
          </a:prstGeom>
          <a:noFill/>
          <a:ln>
            <a:noFill/>
          </a:ln>
        </p:spPr>
        <p:txBody>
          <a:bodyPr spcFirstLastPara="1" wrap="square" lIns="68575" tIns="34275" rIns="68575" bIns="34275" anchor="t" anchorCtr="0">
            <a:normAutofit fontScale="92500" lnSpcReduction="10000"/>
          </a:bodyPr>
          <a:lstStyle/>
          <a:p>
            <a:pPr marL="0" lvl="1" indent="0" algn="l" rtl="0">
              <a:lnSpc>
                <a:spcPct val="90000"/>
              </a:lnSpc>
              <a:spcBef>
                <a:spcPts val="0"/>
              </a:spcBef>
              <a:spcAft>
                <a:spcPts val="0"/>
              </a:spcAft>
              <a:buClr>
                <a:srgbClr val="00B050"/>
              </a:buClr>
              <a:buSzPct val="100000"/>
              <a:buNone/>
            </a:pPr>
            <a:r>
              <a:rPr lang="en" sz="1400" dirty="0">
                <a:solidFill>
                  <a:srgbClr val="00B050"/>
                </a:solidFill>
                <a:latin typeface="Calibri"/>
                <a:ea typeface="Calibri"/>
                <a:cs typeface="Calibri"/>
                <a:sym typeface="Calibri"/>
              </a:rPr>
              <a:t>Reference:        </a:t>
            </a:r>
            <a:r>
              <a:rPr lang="en" sz="1400" dirty="0">
                <a:solidFill>
                  <a:srgbClr val="00B050"/>
                </a:solidFill>
                <a:latin typeface="Avenir"/>
                <a:ea typeface="Avenir"/>
                <a:cs typeface="Avenir"/>
                <a:sym typeface="Avenir"/>
              </a:rPr>
              <a:t>GTAGACTGCTAGATCGA</a:t>
            </a:r>
            <a:endParaRPr dirty="0"/>
          </a:p>
          <a:p>
            <a:pPr marL="0" lvl="1" indent="0" algn="l" rtl="0">
              <a:lnSpc>
                <a:spcPct val="90000"/>
              </a:lnSpc>
              <a:spcBef>
                <a:spcPts val="400"/>
              </a:spcBef>
              <a:spcAft>
                <a:spcPts val="0"/>
              </a:spcAft>
              <a:buClr>
                <a:srgbClr val="171616"/>
              </a:buClr>
              <a:buSzPct val="100000"/>
              <a:buNone/>
            </a:pPr>
            <a:r>
              <a:rPr lang="en" sz="1400" dirty="0">
                <a:latin typeface="Calibri"/>
                <a:ea typeface="Calibri"/>
                <a:cs typeface="Calibri"/>
                <a:sym typeface="Calibri"/>
              </a:rPr>
              <a:t>Sample reads:   </a:t>
            </a:r>
            <a:r>
              <a:rPr lang="en" sz="1400" dirty="0">
                <a:latin typeface="Avenir"/>
                <a:ea typeface="Avenir"/>
                <a:cs typeface="Avenir"/>
                <a:sym typeface="Avenir"/>
              </a:rPr>
              <a:t>  TAGACTG</a:t>
            </a:r>
            <a:r>
              <a:rPr lang="en" sz="1400" dirty="0">
                <a:solidFill>
                  <a:srgbClr val="FF0000"/>
                </a:solidFill>
                <a:latin typeface="Avenir"/>
                <a:ea typeface="Avenir"/>
                <a:cs typeface="Avenir"/>
                <a:sym typeface="Avenir"/>
              </a:rPr>
              <a:t>A</a:t>
            </a:r>
            <a:r>
              <a:rPr lang="en" sz="1400" dirty="0">
                <a:latin typeface="Avenir"/>
                <a:ea typeface="Avenir"/>
                <a:cs typeface="Avenir"/>
                <a:sym typeface="Avenir"/>
              </a:rPr>
              <a:t>TAGA</a:t>
            </a:r>
            <a:endParaRPr dirty="0"/>
          </a:p>
          <a:p>
            <a:pPr marL="304800" lvl="2" indent="0" algn="l" rtl="0">
              <a:lnSpc>
                <a:spcPct val="90000"/>
              </a:lnSpc>
              <a:spcBef>
                <a:spcPts val="400"/>
              </a:spcBef>
              <a:spcAft>
                <a:spcPts val="0"/>
              </a:spcAft>
              <a:buClr>
                <a:srgbClr val="171616"/>
              </a:buClr>
              <a:buSzPct val="100000"/>
              <a:buNone/>
            </a:pPr>
            <a:r>
              <a:rPr lang="en" sz="1400" dirty="0">
                <a:latin typeface="Avenir"/>
                <a:ea typeface="Avenir"/>
                <a:cs typeface="Avenir"/>
                <a:sym typeface="Avenir"/>
              </a:rPr>
              <a:t>                     AGACTG</a:t>
            </a:r>
            <a:r>
              <a:rPr lang="en" sz="1400" dirty="0">
                <a:solidFill>
                  <a:srgbClr val="FF0000"/>
                </a:solidFill>
                <a:latin typeface="Avenir"/>
                <a:ea typeface="Avenir"/>
                <a:cs typeface="Avenir"/>
                <a:sym typeface="Avenir"/>
              </a:rPr>
              <a:t>A</a:t>
            </a:r>
            <a:r>
              <a:rPr lang="en" sz="1400" dirty="0">
                <a:latin typeface="Avenir"/>
                <a:ea typeface="Avenir"/>
                <a:cs typeface="Avenir"/>
                <a:sym typeface="Avenir"/>
              </a:rPr>
              <a:t>TAGATC</a:t>
            </a:r>
            <a:endParaRPr dirty="0"/>
          </a:p>
          <a:p>
            <a:pPr marL="0" lvl="1" indent="0" algn="l" rtl="0">
              <a:lnSpc>
                <a:spcPct val="90000"/>
              </a:lnSpc>
              <a:spcBef>
                <a:spcPts val="400"/>
              </a:spcBef>
              <a:spcAft>
                <a:spcPts val="0"/>
              </a:spcAft>
              <a:buClr>
                <a:srgbClr val="171616"/>
              </a:buClr>
              <a:buSzPct val="100000"/>
              <a:buNone/>
            </a:pPr>
            <a:r>
              <a:rPr lang="en" sz="1400" dirty="0">
                <a:latin typeface="Avenir"/>
                <a:ea typeface="Avenir"/>
                <a:cs typeface="Avenir"/>
                <a:sym typeface="Avenir"/>
              </a:rPr>
              <a:t>	          GACTGCTAGATCG</a:t>
            </a:r>
            <a:endParaRPr dirty="0"/>
          </a:p>
          <a:p>
            <a:pPr marL="0" lvl="1" indent="0" algn="l" rtl="0">
              <a:lnSpc>
                <a:spcPct val="90000"/>
              </a:lnSpc>
              <a:spcBef>
                <a:spcPts val="400"/>
              </a:spcBef>
              <a:spcAft>
                <a:spcPts val="0"/>
              </a:spcAft>
              <a:buClr>
                <a:srgbClr val="171616"/>
              </a:buClr>
              <a:buSzPct val="100000"/>
              <a:buNone/>
            </a:pPr>
            <a:r>
              <a:rPr lang="en" sz="1400" dirty="0">
                <a:latin typeface="Avenir"/>
                <a:ea typeface="Avenir"/>
                <a:cs typeface="Avenir"/>
                <a:sym typeface="Avenir"/>
              </a:rPr>
              <a:t>	     TAGACTGCTAG</a:t>
            </a:r>
          </a:p>
          <a:p>
            <a:pPr marL="0" lvl="1" indent="0" algn="l" rtl="0">
              <a:lnSpc>
                <a:spcPct val="90000"/>
              </a:lnSpc>
              <a:spcBef>
                <a:spcPts val="400"/>
              </a:spcBef>
              <a:spcAft>
                <a:spcPts val="0"/>
              </a:spcAft>
              <a:buClr>
                <a:srgbClr val="171616"/>
              </a:buClr>
              <a:buSzPct val="100000"/>
              <a:buNone/>
            </a:pPr>
            <a:r>
              <a:rPr lang="en" sz="1400" dirty="0">
                <a:latin typeface="Avenir"/>
                <a:ea typeface="Avenir"/>
                <a:cs typeface="Avenir"/>
                <a:sym typeface="Avenir"/>
              </a:rPr>
              <a:t>                                 ACTG</a:t>
            </a:r>
            <a:r>
              <a:rPr lang="en" sz="1400" dirty="0">
                <a:solidFill>
                  <a:srgbClr val="FF0000"/>
                </a:solidFill>
                <a:latin typeface="Avenir"/>
                <a:ea typeface="Avenir"/>
                <a:cs typeface="Avenir"/>
                <a:sym typeface="Avenir"/>
              </a:rPr>
              <a:t>A</a:t>
            </a:r>
            <a:r>
              <a:rPr lang="en" sz="1400" dirty="0">
                <a:latin typeface="Avenir"/>
                <a:ea typeface="Avenir"/>
                <a:cs typeface="Avenir"/>
                <a:sym typeface="Avenir"/>
              </a:rPr>
              <a:t>TAGAT</a:t>
            </a:r>
            <a:endParaRPr dirty="0"/>
          </a:p>
          <a:p>
            <a:pPr marL="0" lvl="1" indent="0" algn="l" rtl="0">
              <a:lnSpc>
                <a:spcPct val="90000"/>
              </a:lnSpc>
              <a:spcBef>
                <a:spcPts val="400"/>
              </a:spcBef>
              <a:spcAft>
                <a:spcPts val="0"/>
              </a:spcAft>
              <a:buClr>
                <a:srgbClr val="171616"/>
              </a:buClr>
              <a:buSzPct val="100000"/>
              <a:buNone/>
            </a:pPr>
            <a:r>
              <a:rPr lang="en" sz="1400" dirty="0">
                <a:latin typeface="Avenir"/>
                <a:ea typeface="Avenir"/>
                <a:cs typeface="Avenir"/>
                <a:sym typeface="Avenir"/>
              </a:rPr>
              <a:t>	          GACTG</a:t>
            </a:r>
            <a:r>
              <a:rPr lang="en" sz="1400" dirty="0">
                <a:solidFill>
                  <a:srgbClr val="FF0000"/>
                </a:solidFill>
                <a:latin typeface="Avenir"/>
                <a:ea typeface="Avenir"/>
                <a:cs typeface="Avenir"/>
                <a:sym typeface="Avenir"/>
              </a:rPr>
              <a:t>A</a:t>
            </a:r>
            <a:r>
              <a:rPr lang="en" sz="1400" dirty="0">
                <a:latin typeface="Avenir"/>
                <a:ea typeface="Avenir"/>
                <a:cs typeface="Avenir"/>
                <a:sym typeface="Avenir"/>
              </a:rPr>
              <a:t>TAGATC</a:t>
            </a:r>
            <a:endParaRPr dirty="0"/>
          </a:p>
          <a:p>
            <a:pPr marL="0" lvl="1" indent="0" algn="l" rtl="0">
              <a:lnSpc>
                <a:spcPct val="90000"/>
              </a:lnSpc>
              <a:spcBef>
                <a:spcPts val="400"/>
              </a:spcBef>
              <a:spcAft>
                <a:spcPts val="0"/>
              </a:spcAft>
              <a:buClr>
                <a:srgbClr val="171616"/>
              </a:buClr>
              <a:buSzPct val="100000"/>
              <a:buNone/>
            </a:pPr>
            <a:r>
              <a:rPr lang="en" sz="1400" dirty="0">
                <a:latin typeface="Avenir"/>
                <a:ea typeface="Avenir"/>
                <a:cs typeface="Avenir"/>
                <a:sym typeface="Avenir"/>
              </a:rPr>
              <a:t>	                </a:t>
            </a:r>
            <a:endParaRPr dirty="0"/>
          </a:p>
          <a:p>
            <a:pPr marL="0" lvl="1" indent="0" algn="l" rtl="0">
              <a:lnSpc>
                <a:spcPct val="90000"/>
              </a:lnSpc>
              <a:spcBef>
                <a:spcPts val="400"/>
              </a:spcBef>
              <a:spcAft>
                <a:spcPts val="0"/>
              </a:spcAft>
              <a:buClr>
                <a:srgbClr val="171616"/>
              </a:buClr>
              <a:buSzPct val="100000"/>
              <a:buNone/>
            </a:pPr>
            <a:r>
              <a:rPr lang="en" dirty="0">
                <a:latin typeface="Avenir"/>
                <a:ea typeface="Avenir"/>
                <a:cs typeface="Avenir"/>
                <a:sym typeface="Avenir"/>
              </a:rPr>
              <a:t>			</a:t>
            </a:r>
            <a:endParaRPr dirty="0"/>
          </a:p>
          <a:p>
            <a:pPr marL="0" lvl="1" indent="0" algn="ctr" rtl="0">
              <a:lnSpc>
                <a:spcPct val="90000"/>
              </a:lnSpc>
              <a:spcBef>
                <a:spcPts val="400"/>
              </a:spcBef>
              <a:spcAft>
                <a:spcPts val="0"/>
              </a:spcAft>
              <a:buClr>
                <a:srgbClr val="171616"/>
              </a:buClr>
              <a:buSzPct val="100000"/>
              <a:buNone/>
            </a:pPr>
            <a:r>
              <a:rPr lang="en" dirty="0">
                <a:latin typeface="Courier New"/>
                <a:ea typeface="Courier New"/>
                <a:cs typeface="Courier New"/>
                <a:sym typeface="Courier New"/>
              </a:rPr>
              <a:t>		</a:t>
            </a:r>
            <a:endParaRPr dirty="0"/>
          </a:p>
          <a:p>
            <a:pPr marL="0" lvl="1" indent="0" algn="ctr" rtl="0">
              <a:lnSpc>
                <a:spcPct val="90000"/>
              </a:lnSpc>
              <a:spcBef>
                <a:spcPts val="400"/>
              </a:spcBef>
              <a:spcAft>
                <a:spcPts val="0"/>
              </a:spcAft>
              <a:buClr>
                <a:srgbClr val="171616"/>
              </a:buClr>
              <a:buSzPct val="100000"/>
              <a:buNone/>
            </a:pPr>
            <a:endParaRPr dirty="0"/>
          </a:p>
        </p:txBody>
      </p:sp>
      <p:sp>
        <p:nvSpPr>
          <p:cNvPr id="358" name="Google Shape;358;p46"/>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Detecting variants</a:t>
            </a:r>
            <a:endParaRPr/>
          </a:p>
        </p:txBody>
      </p:sp>
      <p:sp>
        <p:nvSpPr>
          <p:cNvPr id="359" name="Google Shape;359;p46"/>
          <p:cNvSpPr txBox="1"/>
          <p:nvPr/>
        </p:nvSpPr>
        <p:spPr>
          <a:xfrm>
            <a:off x="426400" y="3861455"/>
            <a:ext cx="8200500" cy="1146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A variant calling tool scans all reads for differences between the sequencing reads and the reference </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 sz="1400" b="1">
                <a:solidFill>
                  <a:schemeClr val="dk1"/>
                </a:solidFill>
                <a:latin typeface="Calibri"/>
                <a:ea typeface="Calibri"/>
                <a:cs typeface="Calibri"/>
                <a:sym typeface="Calibri"/>
              </a:rPr>
              <a:t>Variant callers</a:t>
            </a:r>
            <a:endParaRPr b="1">
              <a:solidFill>
                <a:schemeClr val="dk1"/>
              </a:solidFill>
              <a:latin typeface="Calibri"/>
              <a:ea typeface="Calibri"/>
              <a:cs typeface="Calibri"/>
              <a:sym typeface="Calibri"/>
            </a:endParaRPr>
          </a:p>
          <a:p>
            <a:pPr marL="0" marR="0" lvl="0" indent="0" algn="l" rtl="0">
              <a:spcBef>
                <a:spcPts val="0"/>
              </a:spcBef>
              <a:spcAft>
                <a:spcPts val="0"/>
              </a:spcAft>
              <a:buNone/>
            </a:pPr>
            <a:r>
              <a:rPr lang="en" b="1">
                <a:solidFill>
                  <a:schemeClr val="dk1"/>
                </a:solidFill>
                <a:latin typeface="Calibri"/>
                <a:ea typeface="Calibri"/>
                <a:cs typeface="Calibri"/>
                <a:sym typeface="Calibri"/>
              </a:rPr>
              <a:t>Germline callers </a:t>
            </a:r>
            <a:r>
              <a:rPr lang="en">
                <a:solidFill>
                  <a:schemeClr val="dk1"/>
                </a:solidFill>
                <a:latin typeface="Calibri"/>
                <a:ea typeface="Calibri"/>
                <a:cs typeface="Calibri"/>
                <a:sym typeface="Calibri"/>
              </a:rPr>
              <a:t>(for inherited variants)</a:t>
            </a:r>
            <a:r>
              <a:rPr lang="en" b="1">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HaplotypeCaller, FreeBayes, Bcftools, Deepvariant </a:t>
            </a: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b="1">
                <a:solidFill>
                  <a:schemeClr val="dk1"/>
                </a:solidFill>
                <a:latin typeface="Calibri"/>
                <a:ea typeface="Calibri"/>
                <a:cs typeface="Calibri"/>
                <a:sym typeface="Calibri"/>
              </a:rPr>
              <a:t>Somatic callers</a:t>
            </a:r>
            <a:r>
              <a:rPr lang="en">
                <a:solidFill>
                  <a:schemeClr val="dk1"/>
                </a:solidFill>
                <a:latin typeface="Calibri"/>
                <a:ea typeface="Calibri"/>
                <a:cs typeface="Calibri"/>
                <a:sym typeface="Calibri"/>
              </a:rPr>
              <a:t> (for acquired variants, e.g. in tumors): </a:t>
            </a:r>
            <a:r>
              <a:rPr lang="en" sz="1400">
                <a:solidFill>
                  <a:schemeClr val="dk1"/>
                </a:solidFill>
                <a:latin typeface="Calibri"/>
                <a:ea typeface="Calibri"/>
                <a:cs typeface="Calibri"/>
                <a:sym typeface="Calibri"/>
              </a:rPr>
              <a:t>Mutect2, Strelka2 </a:t>
            </a:r>
            <a:endParaRPr sz="1100"/>
          </a:p>
        </p:txBody>
      </p:sp>
      <p:pic>
        <p:nvPicPr>
          <p:cNvPr id="360" name="Google Shape;360;p46"/>
          <p:cNvPicPr preferRelativeResize="0"/>
          <p:nvPr/>
        </p:nvPicPr>
        <p:blipFill rotWithShape="1">
          <a:blip r:embed="rId3">
            <a:alphaModFix/>
          </a:blip>
          <a:srcRect/>
          <a:stretch/>
        </p:blipFill>
        <p:spPr>
          <a:xfrm>
            <a:off x="3556875" y="1226269"/>
            <a:ext cx="4462669" cy="1939784"/>
          </a:xfrm>
          <a:prstGeom prst="rect">
            <a:avLst/>
          </a:prstGeom>
          <a:noFill/>
          <a:ln>
            <a:noFill/>
          </a:ln>
        </p:spPr>
      </p:pic>
      <p:sp>
        <p:nvSpPr>
          <p:cNvPr id="361" name="Google Shape;361;p46"/>
          <p:cNvSpPr txBox="1"/>
          <p:nvPr/>
        </p:nvSpPr>
        <p:spPr>
          <a:xfrm>
            <a:off x="844826" y="3137168"/>
            <a:ext cx="5060028" cy="71555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dirty="0">
                <a:solidFill>
                  <a:schemeClr val="dk1"/>
                </a:solidFill>
                <a:latin typeface="Calibri"/>
                <a:ea typeface="Calibri"/>
                <a:cs typeface="Calibri"/>
                <a:sym typeface="Calibri"/>
              </a:rPr>
              <a:t>Reference allele  </a:t>
            </a:r>
            <a:r>
              <a:rPr lang="en" sz="1400" dirty="0">
                <a:solidFill>
                  <a:schemeClr val="dk1"/>
                </a:solidFill>
                <a:latin typeface="Calibri"/>
                <a:ea typeface="Calibri"/>
                <a:cs typeface="Calibri"/>
                <a:sym typeface="Calibri"/>
              </a:rPr>
              <a:t>(here </a:t>
            </a:r>
            <a:r>
              <a:rPr lang="en" sz="1400" dirty="0">
                <a:solidFill>
                  <a:srgbClr val="00B050"/>
                </a:solidFill>
                <a:latin typeface="Calibri"/>
                <a:ea typeface="Calibri"/>
                <a:cs typeface="Calibri"/>
                <a:sym typeface="Calibri"/>
              </a:rPr>
              <a:t>C</a:t>
            </a:r>
            <a:r>
              <a:rPr lang="en" sz="1400" dirty="0">
                <a:solidFill>
                  <a:schemeClr val="dk1"/>
                </a:solidFill>
                <a:latin typeface="Calibri"/>
                <a:ea typeface="Calibri"/>
                <a:cs typeface="Calibri"/>
                <a:sym typeface="Calibri"/>
              </a:rPr>
              <a:t>)</a:t>
            </a:r>
            <a:endParaRPr sz="1100" dirty="0"/>
          </a:p>
          <a:p>
            <a:pPr marL="0" marR="0" lvl="0" indent="0" algn="l" rtl="0">
              <a:spcBef>
                <a:spcPts val="0"/>
              </a:spcBef>
              <a:spcAft>
                <a:spcPts val="0"/>
              </a:spcAft>
              <a:buNone/>
            </a:pPr>
            <a:r>
              <a:rPr lang="en" sz="1400" b="1" dirty="0">
                <a:solidFill>
                  <a:schemeClr val="dk1"/>
                </a:solidFill>
                <a:latin typeface="Calibri"/>
                <a:ea typeface="Calibri"/>
                <a:cs typeface="Calibri"/>
                <a:sym typeface="Calibri"/>
              </a:rPr>
              <a:t>Alternative allele </a:t>
            </a:r>
            <a:r>
              <a:rPr lang="en" sz="1400" dirty="0">
                <a:solidFill>
                  <a:schemeClr val="dk1"/>
                </a:solidFill>
                <a:latin typeface="Calibri"/>
                <a:ea typeface="Calibri"/>
                <a:cs typeface="Calibri"/>
                <a:sym typeface="Calibri"/>
              </a:rPr>
              <a:t>(here </a:t>
            </a:r>
            <a:r>
              <a:rPr lang="en" sz="1400" dirty="0">
                <a:solidFill>
                  <a:srgbClr val="FF0000"/>
                </a:solidFill>
                <a:latin typeface="Calibri"/>
                <a:ea typeface="Calibri"/>
                <a:cs typeface="Calibri"/>
                <a:sym typeface="Calibri"/>
              </a:rPr>
              <a:t>A</a:t>
            </a:r>
            <a:r>
              <a:rPr lang="en" sz="1400" dirty="0">
                <a:solidFill>
                  <a:schemeClr val="dk1"/>
                </a:solidFill>
                <a:latin typeface="Calibri"/>
                <a:ea typeface="Calibri"/>
                <a:cs typeface="Calibri"/>
                <a:sym typeface="Calibri"/>
              </a:rPr>
              <a:t>): allele that differs from reference</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7"/>
          <p:cNvSpPr/>
          <p:nvPr/>
        </p:nvSpPr>
        <p:spPr>
          <a:xfrm>
            <a:off x="228600" y="1966625"/>
            <a:ext cx="8547900" cy="2187600"/>
          </a:xfrm>
          <a:prstGeom prst="rect">
            <a:avLst/>
          </a:prstGeom>
          <a:solidFill>
            <a:srgbClr val="EDF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368" name="Google Shape;368;p47"/>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700"/>
              <a:buFont typeface="Arial"/>
              <a:buNone/>
            </a:pPr>
            <a:r>
              <a:rPr lang="en" sz="2700"/>
              <a:t>Variant Call Format (VCF)</a:t>
            </a:r>
            <a:endParaRPr sz="2700"/>
          </a:p>
        </p:txBody>
      </p:sp>
      <p:sp>
        <p:nvSpPr>
          <p:cNvPr id="369" name="Google Shape;369;p47"/>
          <p:cNvSpPr/>
          <p:nvPr/>
        </p:nvSpPr>
        <p:spPr>
          <a:xfrm>
            <a:off x="352231" y="2226979"/>
            <a:ext cx="7807796" cy="203132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f</a:t>
            </a:r>
            <a:r>
              <a:rPr lang="en" sz="700" b="1" dirty="0" err="1">
                <a:solidFill>
                  <a:schemeClr val="dk1"/>
                </a:solidFill>
                <a:latin typeface="Courier New"/>
                <a:ea typeface="Courier New"/>
                <a:cs typeface="Courier New"/>
                <a:sym typeface="Courier New"/>
              </a:rPr>
              <a:t>ileformat</a:t>
            </a:r>
            <a:r>
              <a:rPr lang="en" sz="700" b="1" dirty="0">
                <a:solidFill>
                  <a:schemeClr val="dk1"/>
                </a:solidFill>
                <a:latin typeface="Courier New"/>
                <a:ea typeface="Courier New"/>
                <a:cs typeface="Courier New"/>
                <a:sym typeface="Courier New"/>
              </a:rPr>
              <a:t>=VCFv4.2</a:t>
            </a:r>
            <a:endParaRPr sz="1000" b="1"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##FILTER=&lt;ID=</a:t>
            </a:r>
            <a:r>
              <a:rPr lang="en" sz="700" dirty="0" err="1">
                <a:solidFill>
                  <a:schemeClr val="dk1"/>
                </a:solidFill>
                <a:latin typeface="Courier New"/>
                <a:ea typeface="Courier New"/>
                <a:cs typeface="Courier New"/>
                <a:sym typeface="Courier New"/>
              </a:rPr>
              <a:t>LowQual,Description</a:t>
            </a:r>
            <a:r>
              <a:rPr lang="en" sz="700" dirty="0">
                <a:solidFill>
                  <a:schemeClr val="dk1"/>
                </a:solidFill>
                <a:latin typeface="Courier New"/>
                <a:ea typeface="Courier New"/>
                <a:cs typeface="Courier New"/>
                <a:sym typeface="Courier New"/>
              </a:rPr>
              <a:t>="Low quality"&gt;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##FORMAT=&lt;ID=</a:t>
            </a:r>
            <a:r>
              <a:rPr lang="en" sz="700" dirty="0" err="1">
                <a:solidFill>
                  <a:schemeClr val="dk1"/>
                </a:solidFill>
                <a:latin typeface="Courier New"/>
                <a:ea typeface="Courier New"/>
                <a:cs typeface="Courier New"/>
                <a:sym typeface="Courier New"/>
              </a:rPr>
              <a:t>AD,Number</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R,Type</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Integer,Description</a:t>
            </a:r>
            <a:r>
              <a:rPr lang="en" sz="700" dirty="0">
                <a:solidFill>
                  <a:schemeClr val="dk1"/>
                </a:solidFill>
                <a:latin typeface="Courier New"/>
                <a:ea typeface="Courier New"/>
                <a:cs typeface="Courier New"/>
                <a:sym typeface="Courier New"/>
              </a:rPr>
              <a:t>="Allelic depths for the ref and alt alleles"&gt;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##FORMAT=&lt;ID=</a:t>
            </a:r>
            <a:r>
              <a:rPr lang="en" sz="700" dirty="0" err="1">
                <a:solidFill>
                  <a:schemeClr val="dk1"/>
                </a:solidFill>
                <a:latin typeface="Courier New"/>
                <a:ea typeface="Courier New"/>
                <a:cs typeface="Courier New"/>
                <a:sym typeface="Courier New"/>
              </a:rPr>
              <a:t>DP,Number</a:t>
            </a:r>
            <a:r>
              <a:rPr lang="en" sz="700" dirty="0">
                <a:solidFill>
                  <a:schemeClr val="dk1"/>
                </a:solidFill>
                <a:latin typeface="Courier New"/>
                <a:ea typeface="Courier New"/>
                <a:cs typeface="Courier New"/>
                <a:sym typeface="Courier New"/>
              </a:rPr>
              <a:t>=1,Type=</a:t>
            </a:r>
            <a:r>
              <a:rPr lang="en" sz="700" dirty="0" err="1">
                <a:solidFill>
                  <a:schemeClr val="dk1"/>
                </a:solidFill>
                <a:latin typeface="Courier New"/>
                <a:ea typeface="Courier New"/>
                <a:cs typeface="Courier New"/>
                <a:sym typeface="Courier New"/>
              </a:rPr>
              <a:t>Integer,Description</a:t>
            </a:r>
            <a:r>
              <a:rPr lang="en" sz="700" dirty="0">
                <a:solidFill>
                  <a:schemeClr val="dk1"/>
                </a:solidFill>
                <a:latin typeface="Courier New"/>
                <a:ea typeface="Courier New"/>
                <a:cs typeface="Courier New"/>
                <a:sym typeface="Courier New"/>
              </a:rPr>
              <a:t>="Approximate read depth"&gt;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##FORMAT=&lt;ID=</a:t>
            </a:r>
            <a:r>
              <a:rPr lang="en" sz="700" dirty="0" err="1">
                <a:solidFill>
                  <a:schemeClr val="dk1"/>
                </a:solidFill>
                <a:latin typeface="Courier New"/>
                <a:ea typeface="Courier New"/>
                <a:cs typeface="Courier New"/>
                <a:sym typeface="Courier New"/>
              </a:rPr>
              <a:t>GT,Number</a:t>
            </a:r>
            <a:r>
              <a:rPr lang="en" sz="700" dirty="0">
                <a:solidFill>
                  <a:schemeClr val="dk1"/>
                </a:solidFill>
                <a:latin typeface="Courier New"/>
                <a:ea typeface="Courier New"/>
                <a:cs typeface="Courier New"/>
                <a:sym typeface="Courier New"/>
              </a:rPr>
              <a:t>=1,Type=</a:t>
            </a:r>
            <a:r>
              <a:rPr lang="en" sz="700" dirty="0" err="1">
                <a:solidFill>
                  <a:schemeClr val="dk1"/>
                </a:solidFill>
                <a:latin typeface="Courier New"/>
                <a:ea typeface="Courier New"/>
                <a:cs typeface="Courier New"/>
                <a:sym typeface="Courier New"/>
              </a:rPr>
              <a:t>String,Description</a:t>
            </a:r>
            <a:r>
              <a:rPr lang="en" sz="700" dirty="0">
                <a:solidFill>
                  <a:schemeClr val="dk1"/>
                </a:solidFill>
                <a:latin typeface="Courier New"/>
                <a:ea typeface="Courier New"/>
                <a:cs typeface="Courier New"/>
                <a:sym typeface="Courier New"/>
              </a:rPr>
              <a:t>="Genotype"&gt;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##INFO=&lt;ID=</a:t>
            </a:r>
            <a:r>
              <a:rPr lang="en" sz="700" dirty="0" err="1">
                <a:solidFill>
                  <a:schemeClr val="dk1"/>
                </a:solidFill>
                <a:latin typeface="Courier New"/>
                <a:ea typeface="Courier New"/>
                <a:cs typeface="Courier New"/>
                <a:sym typeface="Courier New"/>
              </a:rPr>
              <a:t>AC,Number</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A,Type</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Integer,Description</a:t>
            </a:r>
            <a:r>
              <a:rPr lang="en" sz="700" dirty="0">
                <a:solidFill>
                  <a:schemeClr val="dk1"/>
                </a:solidFill>
                <a:latin typeface="Courier New"/>
                <a:ea typeface="Courier New"/>
                <a:cs typeface="Courier New"/>
                <a:sym typeface="Courier New"/>
              </a:rPr>
              <a:t>="Allele count in genotypes, for each ALT allele"&gt;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##INFO=&lt;ID=</a:t>
            </a:r>
            <a:r>
              <a:rPr lang="en" sz="700" dirty="0" err="1">
                <a:solidFill>
                  <a:schemeClr val="dk1"/>
                </a:solidFill>
                <a:latin typeface="Courier New"/>
                <a:ea typeface="Courier New"/>
                <a:cs typeface="Courier New"/>
                <a:sym typeface="Courier New"/>
              </a:rPr>
              <a:t>AF,Number</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A,Type</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Float,Description</a:t>
            </a:r>
            <a:r>
              <a:rPr lang="en" sz="700" dirty="0">
                <a:solidFill>
                  <a:schemeClr val="dk1"/>
                </a:solidFill>
                <a:latin typeface="Courier New"/>
                <a:ea typeface="Courier New"/>
                <a:cs typeface="Courier New"/>
                <a:sym typeface="Courier New"/>
              </a:rPr>
              <a:t>="Allele Frequency, for each ALT allele"&gt;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##INFO=&lt;ID=</a:t>
            </a:r>
            <a:r>
              <a:rPr lang="en" sz="700" dirty="0" err="1">
                <a:solidFill>
                  <a:schemeClr val="dk1"/>
                </a:solidFill>
                <a:latin typeface="Courier New"/>
                <a:ea typeface="Courier New"/>
                <a:cs typeface="Courier New"/>
                <a:sym typeface="Courier New"/>
              </a:rPr>
              <a:t>AN,Number</a:t>
            </a:r>
            <a:r>
              <a:rPr lang="en" sz="700" dirty="0">
                <a:solidFill>
                  <a:schemeClr val="dk1"/>
                </a:solidFill>
                <a:latin typeface="Courier New"/>
                <a:ea typeface="Courier New"/>
                <a:cs typeface="Courier New"/>
                <a:sym typeface="Courier New"/>
              </a:rPr>
              <a:t>=1,Type=</a:t>
            </a:r>
            <a:r>
              <a:rPr lang="en" sz="700" dirty="0" err="1">
                <a:solidFill>
                  <a:schemeClr val="dk1"/>
                </a:solidFill>
                <a:latin typeface="Courier New"/>
                <a:ea typeface="Courier New"/>
                <a:cs typeface="Courier New"/>
                <a:sym typeface="Courier New"/>
              </a:rPr>
              <a:t>Integer,Description</a:t>
            </a:r>
            <a:r>
              <a:rPr lang="en" sz="700" dirty="0">
                <a:solidFill>
                  <a:schemeClr val="dk1"/>
                </a:solidFill>
                <a:latin typeface="Courier New"/>
                <a:ea typeface="Courier New"/>
                <a:cs typeface="Courier New"/>
                <a:sym typeface="Courier New"/>
              </a:rPr>
              <a:t>="Total number of alleles in called genotypes"&gt;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##contig=&lt;ID=2,length=243199373&gt;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##source=</a:t>
            </a:r>
            <a:r>
              <a:rPr lang="en" sz="700" dirty="0" err="1">
                <a:solidFill>
                  <a:schemeClr val="dk1"/>
                </a:solidFill>
                <a:latin typeface="Courier New"/>
                <a:ea typeface="Courier New"/>
                <a:cs typeface="Courier New"/>
                <a:sym typeface="Courier New"/>
              </a:rPr>
              <a:t>HaplotypeCaller</a:t>
            </a:r>
            <a:endParaRPr sz="7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7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 sz="800" b="1" dirty="0">
                <a:solidFill>
                  <a:schemeClr val="dk1"/>
                </a:solidFill>
                <a:latin typeface="Courier New"/>
                <a:ea typeface="Courier New"/>
                <a:cs typeface="Courier New"/>
                <a:sym typeface="Courier New"/>
              </a:rPr>
              <a:t>#CHROM  POS           ID      REF     ALT   QUAL FILTER  INFO </a:t>
            </a:r>
            <a:r>
              <a:rPr lang="en" sz="800" dirty="0">
                <a:solidFill>
                  <a:schemeClr val="dk1"/>
                </a:solidFill>
                <a:latin typeface="Courier New"/>
                <a:ea typeface="Courier New"/>
                <a:cs typeface="Courier New"/>
                <a:sym typeface="Courier New"/>
              </a:rPr>
              <a:t>             </a:t>
            </a:r>
            <a:r>
              <a:rPr lang="en" sz="800" b="1" dirty="0">
                <a:solidFill>
                  <a:schemeClr val="dk1"/>
                </a:solidFill>
                <a:latin typeface="Courier New"/>
                <a:ea typeface="Courier New"/>
                <a:cs typeface="Courier New"/>
                <a:sym typeface="Courier New"/>
              </a:rPr>
              <a:t>FORMAT  </a:t>
            </a:r>
            <a:r>
              <a:rPr lang="en" sz="800" dirty="0">
                <a:solidFill>
                  <a:schemeClr val="dk1"/>
                </a:solidFill>
                <a:latin typeface="Courier New"/>
                <a:ea typeface="Courier New"/>
                <a:cs typeface="Courier New"/>
                <a:sym typeface="Courier New"/>
              </a:rPr>
              <a:t>    </a:t>
            </a:r>
            <a:r>
              <a:rPr lang="en" sz="800" b="1" dirty="0">
                <a:solidFill>
                  <a:schemeClr val="dk1"/>
                </a:solidFill>
                <a:latin typeface="Courier New"/>
                <a:ea typeface="Courier New"/>
                <a:cs typeface="Courier New"/>
                <a:sym typeface="Courier New"/>
              </a:rPr>
              <a:t>HG00097</a:t>
            </a:r>
            <a:endParaRPr sz="1100" b="1" dirty="0"/>
          </a:p>
          <a:p>
            <a:pPr marL="0" marR="0" lvl="0" indent="0" algn="l" rtl="0">
              <a:spcBef>
                <a:spcPts val="0"/>
              </a:spcBef>
              <a:spcAft>
                <a:spcPts val="0"/>
              </a:spcAft>
              <a:buNone/>
            </a:pPr>
            <a:r>
              <a:rPr lang="en" sz="800" dirty="0">
                <a:solidFill>
                  <a:schemeClr val="dk1"/>
                </a:solidFill>
                <a:latin typeface="Courier New"/>
                <a:ea typeface="Courier New"/>
                <a:cs typeface="Courier New"/>
                <a:sym typeface="Courier New"/>
              </a:rPr>
              <a:t>2       136220992     rs111    G      T     30   PASS    AC=1;AF=1.0;AN=2  GT:AD:DP   1/1:3,2:5</a:t>
            </a:r>
            <a:endParaRPr sz="1100" dirty="0"/>
          </a:p>
          <a:p>
            <a:pPr marL="0" marR="0" lvl="0" indent="0" algn="l" rtl="0">
              <a:spcBef>
                <a:spcPts val="0"/>
              </a:spcBef>
              <a:spcAft>
                <a:spcPts val="0"/>
              </a:spcAft>
              <a:buNone/>
            </a:pPr>
            <a:r>
              <a:rPr lang="en" sz="800" dirty="0">
                <a:solidFill>
                  <a:schemeClr val="dk1"/>
                </a:solidFill>
                <a:latin typeface="Courier New"/>
                <a:ea typeface="Courier New"/>
                <a:cs typeface="Courier New"/>
                <a:sym typeface="Courier New"/>
              </a:rPr>
              <a:t>2       136226814     rs222    GAC    G     44   .       AC=1;AF=0.5;AN=2  GT:AD:DP   0/1:4,2:6</a:t>
            </a:r>
            <a:endParaRPr sz="1100" dirty="0"/>
          </a:p>
          <a:p>
            <a:pPr marL="0" marR="0" lvl="0" indent="0" algn="l" rtl="0">
              <a:spcBef>
                <a:spcPts val="0"/>
              </a:spcBef>
              <a:spcAft>
                <a:spcPts val="0"/>
              </a:spcAft>
              <a:buNone/>
            </a:pPr>
            <a:r>
              <a:rPr lang="en" sz="800" dirty="0">
                <a:solidFill>
                  <a:schemeClr val="dk1"/>
                </a:solidFill>
                <a:latin typeface="Courier New"/>
                <a:ea typeface="Courier New"/>
                <a:cs typeface="Courier New"/>
                <a:sym typeface="Courier New"/>
              </a:rPr>
              <a:t>2       136234279     .        C      T     102  .       AC=1;AF=0.5;AN=2  GT:AD:DP   0/1:3,4:7</a:t>
            </a:r>
            <a:endParaRPr sz="1100" dirty="0"/>
          </a:p>
          <a:p>
            <a:pPr marL="0" marR="0" lvl="0" indent="0" algn="l" rtl="0">
              <a:spcBef>
                <a:spcPts val="0"/>
              </a:spcBef>
              <a:spcAft>
                <a:spcPts val="0"/>
              </a:spcAft>
              <a:buNone/>
            </a:pPr>
            <a:endParaRPr sz="1000" dirty="0"/>
          </a:p>
          <a:p>
            <a:pPr marL="0" marR="0" lvl="0" indent="0" algn="l" rtl="0">
              <a:spcBef>
                <a:spcPts val="0"/>
              </a:spcBef>
              <a:spcAft>
                <a:spcPts val="0"/>
              </a:spcAft>
              <a:buNone/>
            </a:pPr>
            <a:endParaRPr sz="800" dirty="0">
              <a:solidFill>
                <a:schemeClr val="dk1"/>
              </a:solidFill>
              <a:latin typeface="Courier New"/>
              <a:ea typeface="Courier New"/>
              <a:cs typeface="Courier New"/>
              <a:sym typeface="Courier New"/>
            </a:endParaRPr>
          </a:p>
        </p:txBody>
      </p:sp>
      <p:sp>
        <p:nvSpPr>
          <p:cNvPr id="370" name="Google Shape;370;p47"/>
          <p:cNvSpPr txBox="1"/>
          <p:nvPr/>
        </p:nvSpPr>
        <p:spPr>
          <a:xfrm>
            <a:off x="528073" y="1198606"/>
            <a:ext cx="76134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Standard file format for storing genetic variants – </a:t>
            </a:r>
            <a:endParaRPr sz="1100"/>
          </a:p>
          <a:p>
            <a:pPr marL="0" marR="0" lvl="0" indent="0" algn="l" rtl="0">
              <a:spcBef>
                <a:spcPts val="0"/>
              </a:spcBef>
              <a:spcAft>
                <a:spcPts val="0"/>
              </a:spcAft>
              <a:buNone/>
            </a:pPr>
            <a:r>
              <a:rPr lang="en" sz="1800">
                <a:solidFill>
                  <a:schemeClr val="dk1"/>
                </a:solidFill>
                <a:latin typeface="Calibri"/>
                <a:ea typeface="Calibri"/>
                <a:cs typeface="Calibri"/>
                <a:sym typeface="Calibri"/>
              </a:rPr>
              <a:t>output from most variant callers and input to many downstream analysis tools</a:t>
            </a:r>
            <a:endParaRPr sz="1100"/>
          </a:p>
        </p:txBody>
      </p:sp>
      <p:sp>
        <p:nvSpPr>
          <p:cNvPr id="371" name="Google Shape;371;p47"/>
          <p:cNvSpPr txBox="1"/>
          <p:nvPr/>
        </p:nvSpPr>
        <p:spPr>
          <a:xfrm>
            <a:off x="424725" y="4331726"/>
            <a:ext cx="78078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a:solidFill>
                  <a:schemeClr val="dk1"/>
                </a:solidFill>
                <a:latin typeface="Calibri"/>
                <a:ea typeface="Calibri"/>
                <a:cs typeface="Calibri"/>
                <a:sym typeface="Calibri"/>
              </a:rPr>
              <a:t>H</a:t>
            </a:r>
            <a:r>
              <a:rPr lang="en" sz="1400" b="1">
                <a:solidFill>
                  <a:schemeClr val="dk1"/>
                </a:solidFill>
                <a:latin typeface="Calibri"/>
                <a:ea typeface="Calibri"/>
                <a:cs typeface="Calibri"/>
                <a:sym typeface="Calibri"/>
              </a:rPr>
              <a:t>eader section</a:t>
            </a:r>
            <a:r>
              <a:rPr lang="en" sz="1400">
                <a:solidFill>
                  <a:schemeClr val="dk1"/>
                </a:solidFill>
                <a:latin typeface="Calibri"/>
                <a:ea typeface="Calibri"/>
                <a:cs typeface="Calibri"/>
                <a:sym typeface="Calibri"/>
              </a:rPr>
              <a:t> - Metadata </a:t>
            </a:r>
            <a:r>
              <a:rPr lang="en">
                <a:solidFill>
                  <a:schemeClr val="dk1"/>
                </a:solidFill>
                <a:latin typeface="Calibri"/>
                <a:ea typeface="Calibri"/>
                <a:cs typeface="Calibri"/>
                <a:sym typeface="Calibri"/>
              </a:rPr>
              <a:t>defining the file content, including definitions of the INFO and FORMAT fields</a:t>
            </a:r>
            <a:endParaRPr>
              <a:solidFill>
                <a:schemeClr val="dk1"/>
              </a:solidFill>
              <a:latin typeface="Calibri"/>
              <a:ea typeface="Calibri"/>
              <a:cs typeface="Calibri"/>
              <a:sym typeface="Calibri"/>
            </a:endParaRPr>
          </a:p>
          <a:p>
            <a:pPr marL="0" marR="0" lvl="0" indent="0" algn="l" rtl="0">
              <a:spcBef>
                <a:spcPts val="0"/>
              </a:spcBef>
              <a:spcAft>
                <a:spcPts val="0"/>
              </a:spcAft>
              <a:buNone/>
            </a:pPr>
            <a:r>
              <a:rPr lang="en" b="1">
                <a:solidFill>
                  <a:schemeClr val="dk1"/>
                </a:solidFill>
                <a:latin typeface="Calibri"/>
                <a:ea typeface="Calibri"/>
                <a:cs typeface="Calibri"/>
                <a:sym typeface="Calibri"/>
              </a:rPr>
              <a:t>R</a:t>
            </a:r>
            <a:r>
              <a:rPr lang="en" sz="1400" b="1">
                <a:solidFill>
                  <a:schemeClr val="dk1"/>
                </a:solidFill>
                <a:latin typeface="Calibri"/>
                <a:ea typeface="Calibri"/>
                <a:cs typeface="Calibri"/>
                <a:sym typeface="Calibri"/>
              </a:rPr>
              <a:t>ec</a:t>
            </a:r>
            <a:r>
              <a:rPr lang="en" b="1">
                <a:solidFill>
                  <a:schemeClr val="dk1"/>
                </a:solidFill>
                <a:latin typeface="Calibri"/>
                <a:ea typeface="Calibri"/>
                <a:cs typeface="Calibri"/>
                <a:sym typeface="Calibri"/>
              </a:rPr>
              <a:t>ords</a:t>
            </a:r>
            <a:r>
              <a:rPr lang="en">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one line per variant) - Each line represents one genetic vari</a:t>
            </a:r>
            <a:r>
              <a:rPr lang="en">
                <a:solidFill>
                  <a:schemeClr val="dk1"/>
                </a:solidFill>
                <a:latin typeface="Calibri"/>
                <a:ea typeface="Calibri"/>
                <a:cs typeface="Calibri"/>
                <a:sym typeface="Calibri"/>
              </a:rPr>
              <a:t>ant</a:t>
            </a:r>
            <a:endParaRPr sz="1100"/>
          </a:p>
        </p:txBody>
      </p:sp>
      <p:pic>
        <p:nvPicPr>
          <p:cNvPr id="372" name="Google Shape;372;p47"/>
          <p:cNvPicPr preferRelativeResize="0"/>
          <p:nvPr/>
        </p:nvPicPr>
        <p:blipFill rotWithShape="1">
          <a:blip r:embed="rId3">
            <a:alphaModFix/>
          </a:blip>
          <a:srcRect t="20944"/>
          <a:stretch/>
        </p:blipFill>
        <p:spPr>
          <a:xfrm>
            <a:off x="6600649" y="2333350"/>
            <a:ext cx="1863478" cy="17351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p:nvPr/>
        </p:nvSpPr>
        <p:spPr>
          <a:xfrm>
            <a:off x="332124" y="1391479"/>
            <a:ext cx="8547881" cy="2584175"/>
          </a:xfrm>
          <a:prstGeom prst="rect">
            <a:avLst/>
          </a:prstGeom>
          <a:solidFill>
            <a:srgbClr val="EDF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379" name="Google Shape;379;p48"/>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700"/>
              <a:buFont typeface="Arial"/>
              <a:buNone/>
            </a:pPr>
            <a:r>
              <a:rPr lang="en" sz="2700"/>
              <a:t>Multi-sample VCF</a:t>
            </a:r>
            <a:endParaRPr sz="2700"/>
          </a:p>
        </p:txBody>
      </p:sp>
      <p:sp>
        <p:nvSpPr>
          <p:cNvPr id="380" name="Google Shape;380;p48"/>
          <p:cNvSpPr/>
          <p:nvPr/>
        </p:nvSpPr>
        <p:spPr>
          <a:xfrm>
            <a:off x="5973849" y="2571750"/>
            <a:ext cx="2506800" cy="1177200"/>
          </a:xfrm>
          <a:prstGeom prst="rect">
            <a:avLst/>
          </a:prstGeom>
          <a:solidFill>
            <a:schemeClr val="accent1">
              <a:alpha val="27058"/>
            </a:schemeClr>
          </a:solidFill>
          <a:ln w="12700" cap="flat" cmpd="sng">
            <a:solidFill>
              <a:srgbClr val="46541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1" name="Google Shape;381;p48"/>
          <p:cNvSpPr/>
          <p:nvPr/>
        </p:nvSpPr>
        <p:spPr>
          <a:xfrm>
            <a:off x="483989" y="1532669"/>
            <a:ext cx="8176022" cy="214674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fileformat</a:t>
            </a:r>
            <a:r>
              <a:rPr lang="en" sz="700" dirty="0">
                <a:solidFill>
                  <a:schemeClr val="dk1"/>
                </a:solidFill>
                <a:latin typeface="Courier New"/>
                <a:ea typeface="Courier New"/>
                <a:cs typeface="Courier New"/>
                <a:sym typeface="Courier New"/>
              </a:rPr>
              <a:t>=VCFv4.2</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##ALT=&lt;ID=</a:t>
            </a:r>
            <a:r>
              <a:rPr lang="en" sz="700" dirty="0" err="1">
                <a:solidFill>
                  <a:schemeClr val="dk1"/>
                </a:solidFill>
                <a:latin typeface="Courier New"/>
                <a:ea typeface="Courier New"/>
                <a:cs typeface="Courier New"/>
                <a:sym typeface="Courier New"/>
              </a:rPr>
              <a:t>NON_REF,Description</a:t>
            </a:r>
            <a:r>
              <a:rPr lang="en" sz="700" dirty="0">
                <a:solidFill>
                  <a:schemeClr val="dk1"/>
                </a:solidFill>
                <a:latin typeface="Courier New"/>
                <a:ea typeface="Courier New"/>
                <a:cs typeface="Courier New"/>
                <a:sym typeface="Courier New"/>
              </a:rPr>
              <a:t>="Represents any possible alternative allele at this location"&gt;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##FILTER=&lt;ID=</a:t>
            </a:r>
            <a:r>
              <a:rPr lang="en" sz="700" dirty="0" err="1">
                <a:solidFill>
                  <a:schemeClr val="dk1"/>
                </a:solidFill>
                <a:latin typeface="Courier New"/>
                <a:ea typeface="Courier New"/>
                <a:cs typeface="Courier New"/>
                <a:sym typeface="Courier New"/>
              </a:rPr>
              <a:t>LowQual,Description</a:t>
            </a:r>
            <a:r>
              <a:rPr lang="en" sz="700" dirty="0">
                <a:solidFill>
                  <a:schemeClr val="dk1"/>
                </a:solidFill>
                <a:latin typeface="Courier New"/>
                <a:ea typeface="Courier New"/>
                <a:cs typeface="Courier New"/>
                <a:sym typeface="Courier New"/>
              </a:rPr>
              <a:t>="Low quality"&gt;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##FORMAT=&lt;ID=</a:t>
            </a:r>
            <a:r>
              <a:rPr lang="en" sz="700" dirty="0" err="1">
                <a:solidFill>
                  <a:schemeClr val="dk1"/>
                </a:solidFill>
                <a:latin typeface="Courier New"/>
                <a:ea typeface="Courier New"/>
                <a:cs typeface="Courier New"/>
                <a:sym typeface="Courier New"/>
              </a:rPr>
              <a:t>AD,Number</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R,Type</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Integer,Description</a:t>
            </a:r>
            <a:r>
              <a:rPr lang="en" sz="700" dirty="0">
                <a:solidFill>
                  <a:schemeClr val="dk1"/>
                </a:solidFill>
                <a:latin typeface="Courier New"/>
                <a:ea typeface="Courier New"/>
                <a:cs typeface="Courier New"/>
                <a:sym typeface="Courier New"/>
              </a:rPr>
              <a:t>="Allelic depths for the ref and alt alleles in the order listed"&gt;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##FORMAT=&lt;ID=</a:t>
            </a:r>
            <a:r>
              <a:rPr lang="en" sz="700" dirty="0" err="1">
                <a:solidFill>
                  <a:schemeClr val="dk1"/>
                </a:solidFill>
                <a:latin typeface="Courier New"/>
                <a:ea typeface="Courier New"/>
                <a:cs typeface="Courier New"/>
                <a:sym typeface="Courier New"/>
              </a:rPr>
              <a:t>DP,Number</a:t>
            </a:r>
            <a:r>
              <a:rPr lang="en" sz="700" dirty="0">
                <a:solidFill>
                  <a:schemeClr val="dk1"/>
                </a:solidFill>
                <a:latin typeface="Courier New"/>
                <a:ea typeface="Courier New"/>
                <a:cs typeface="Courier New"/>
                <a:sym typeface="Courier New"/>
              </a:rPr>
              <a:t>=1,Type=</a:t>
            </a:r>
            <a:r>
              <a:rPr lang="en" sz="700" dirty="0" err="1">
                <a:solidFill>
                  <a:schemeClr val="dk1"/>
                </a:solidFill>
                <a:latin typeface="Courier New"/>
                <a:ea typeface="Courier New"/>
                <a:cs typeface="Courier New"/>
                <a:sym typeface="Courier New"/>
              </a:rPr>
              <a:t>Integer,Description</a:t>
            </a:r>
            <a:r>
              <a:rPr lang="en" sz="700" dirty="0">
                <a:solidFill>
                  <a:schemeClr val="dk1"/>
                </a:solidFill>
                <a:latin typeface="Courier New"/>
                <a:ea typeface="Courier New"/>
                <a:cs typeface="Courier New"/>
                <a:sym typeface="Courier New"/>
              </a:rPr>
              <a:t>="Approximate read depth (reads with MQ=255 or with bad mates are filtered)"&gt;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##FORMAT=&lt;ID=</a:t>
            </a:r>
            <a:r>
              <a:rPr lang="en" sz="700" dirty="0" err="1">
                <a:solidFill>
                  <a:schemeClr val="dk1"/>
                </a:solidFill>
                <a:latin typeface="Courier New"/>
                <a:ea typeface="Courier New"/>
                <a:cs typeface="Courier New"/>
                <a:sym typeface="Courier New"/>
              </a:rPr>
              <a:t>GT,Number</a:t>
            </a:r>
            <a:r>
              <a:rPr lang="en" sz="700" dirty="0">
                <a:solidFill>
                  <a:schemeClr val="dk1"/>
                </a:solidFill>
                <a:latin typeface="Courier New"/>
                <a:ea typeface="Courier New"/>
                <a:cs typeface="Courier New"/>
                <a:sym typeface="Courier New"/>
              </a:rPr>
              <a:t>=1,Type=</a:t>
            </a:r>
            <a:r>
              <a:rPr lang="en" sz="700" dirty="0" err="1">
                <a:solidFill>
                  <a:schemeClr val="dk1"/>
                </a:solidFill>
                <a:latin typeface="Courier New"/>
                <a:ea typeface="Courier New"/>
                <a:cs typeface="Courier New"/>
                <a:sym typeface="Courier New"/>
              </a:rPr>
              <a:t>String,Description</a:t>
            </a:r>
            <a:r>
              <a:rPr lang="en" sz="700" dirty="0">
                <a:solidFill>
                  <a:schemeClr val="dk1"/>
                </a:solidFill>
                <a:latin typeface="Courier New"/>
                <a:ea typeface="Courier New"/>
                <a:cs typeface="Courier New"/>
                <a:sym typeface="Courier New"/>
              </a:rPr>
              <a:t>="Genotype"&gt;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##INFO=&lt;ID=</a:t>
            </a:r>
            <a:r>
              <a:rPr lang="en" sz="700" dirty="0" err="1">
                <a:solidFill>
                  <a:schemeClr val="dk1"/>
                </a:solidFill>
                <a:latin typeface="Courier New"/>
                <a:ea typeface="Courier New"/>
                <a:cs typeface="Courier New"/>
                <a:sym typeface="Courier New"/>
              </a:rPr>
              <a:t>AC,Number</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A,Type</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Integer,Description</a:t>
            </a:r>
            <a:r>
              <a:rPr lang="en" sz="700" dirty="0">
                <a:solidFill>
                  <a:schemeClr val="dk1"/>
                </a:solidFill>
                <a:latin typeface="Courier New"/>
                <a:ea typeface="Courier New"/>
                <a:cs typeface="Courier New"/>
                <a:sym typeface="Courier New"/>
              </a:rPr>
              <a:t>="Allele count in genotypes, for each ALT allele, in the same order as listed"&gt;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##INFO=&lt;ID=</a:t>
            </a:r>
            <a:r>
              <a:rPr lang="en" sz="700" dirty="0" err="1">
                <a:solidFill>
                  <a:schemeClr val="dk1"/>
                </a:solidFill>
                <a:latin typeface="Courier New"/>
                <a:ea typeface="Courier New"/>
                <a:cs typeface="Courier New"/>
                <a:sym typeface="Courier New"/>
              </a:rPr>
              <a:t>AF,Number</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A,Type</a:t>
            </a:r>
            <a:r>
              <a:rPr lang="en" sz="700" dirty="0">
                <a:solidFill>
                  <a:schemeClr val="dk1"/>
                </a:solidFill>
                <a:latin typeface="Courier New"/>
                <a:ea typeface="Courier New"/>
                <a:cs typeface="Courier New"/>
                <a:sym typeface="Courier New"/>
              </a:rPr>
              <a:t>=</a:t>
            </a:r>
            <a:r>
              <a:rPr lang="en" sz="700" dirty="0" err="1">
                <a:solidFill>
                  <a:schemeClr val="dk1"/>
                </a:solidFill>
                <a:latin typeface="Courier New"/>
                <a:ea typeface="Courier New"/>
                <a:cs typeface="Courier New"/>
                <a:sym typeface="Courier New"/>
              </a:rPr>
              <a:t>Float,Description</a:t>
            </a:r>
            <a:r>
              <a:rPr lang="en" sz="700" dirty="0">
                <a:solidFill>
                  <a:schemeClr val="dk1"/>
                </a:solidFill>
                <a:latin typeface="Courier New"/>
                <a:ea typeface="Courier New"/>
                <a:cs typeface="Courier New"/>
                <a:sym typeface="Courier New"/>
              </a:rPr>
              <a:t>="Allele Frequency, for each ALT allele, in the same order as listed"&gt;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##INFO=&lt;ID=</a:t>
            </a:r>
            <a:r>
              <a:rPr lang="en" sz="700" dirty="0" err="1">
                <a:solidFill>
                  <a:schemeClr val="dk1"/>
                </a:solidFill>
                <a:latin typeface="Courier New"/>
                <a:ea typeface="Courier New"/>
                <a:cs typeface="Courier New"/>
                <a:sym typeface="Courier New"/>
              </a:rPr>
              <a:t>AN,Number</a:t>
            </a:r>
            <a:r>
              <a:rPr lang="en" sz="700" dirty="0">
                <a:solidFill>
                  <a:schemeClr val="dk1"/>
                </a:solidFill>
                <a:latin typeface="Courier New"/>
                <a:ea typeface="Courier New"/>
                <a:cs typeface="Courier New"/>
                <a:sym typeface="Courier New"/>
              </a:rPr>
              <a:t>=1,Type=</a:t>
            </a:r>
            <a:r>
              <a:rPr lang="en" sz="700" dirty="0" err="1">
                <a:solidFill>
                  <a:schemeClr val="dk1"/>
                </a:solidFill>
                <a:latin typeface="Courier New"/>
                <a:ea typeface="Courier New"/>
                <a:cs typeface="Courier New"/>
                <a:sym typeface="Courier New"/>
              </a:rPr>
              <a:t>Integer,Description</a:t>
            </a:r>
            <a:r>
              <a:rPr lang="en" sz="700" dirty="0">
                <a:solidFill>
                  <a:schemeClr val="dk1"/>
                </a:solidFill>
                <a:latin typeface="Courier New"/>
                <a:ea typeface="Courier New"/>
                <a:cs typeface="Courier New"/>
                <a:sym typeface="Courier New"/>
              </a:rPr>
              <a:t>="Total number of alleles in called genotypes"&gt;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##contig=&lt;ID=2,length=243199373&gt;</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##source=</a:t>
            </a:r>
            <a:r>
              <a:rPr lang="en" sz="700" dirty="0" err="1">
                <a:solidFill>
                  <a:schemeClr val="dk1"/>
                </a:solidFill>
                <a:latin typeface="Courier New"/>
                <a:ea typeface="Courier New"/>
                <a:cs typeface="Courier New"/>
                <a:sym typeface="Courier New"/>
              </a:rPr>
              <a:t>CombineGVCFs</a:t>
            </a:r>
            <a:endParaRPr sz="7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##source=</a:t>
            </a:r>
            <a:r>
              <a:rPr lang="en" sz="700" dirty="0" err="1">
                <a:solidFill>
                  <a:schemeClr val="dk1"/>
                </a:solidFill>
                <a:latin typeface="Courier New"/>
                <a:ea typeface="Courier New"/>
                <a:cs typeface="Courier New"/>
                <a:sym typeface="Courier New"/>
              </a:rPr>
              <a:t>GenotypeGVCFs</a:t>
            </a:r>
            <a:endParaRPr sz="7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##source=</a:t>
            </a:r>
            <a:r>
              <a:rPr lang="en" sz="700" dirty="0" err="1">
                <a:solidFill>
                  <a:schemeClr val="dk1"/>
                </a:solidFill>
                <a:latin typeface="Courier New"/>
                <a:ea typeface="Courier New"/>
                <a:cs typeface="Courier New"/>
                <a:sym typeface="Courier New"/>
              </a:rPr>
              <a:t>HaplotypeCaller</a:t>
            </a:r>
            <a:endParaRPr sz="7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endParaRPr sz="700" dirty="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a:t>
            </a:r>
            <a:r>
              <a:rPr lang="en" sz="700" b="1" dirty="0">
                <a:solidFill>
                  <a:schemeClr val="dk1"/>
                </a:solidFill>
                <a:latin typeface="Courier New"/>
                <a:ea typeface="Courier New"/>
                <a:cs typeface="Courier New"/>
                <a:sym typeface="Courier New"/>
              </a:rPr>
              <a:t>CHROM  POS     	       ID      REF     ALT    QUAL  FILTER   INFO    	 FORMAT  	SAMPLE1          SAMPLE2 	</a:t>
            </a:r>
            <a:r>
              <a:rPr lang="en" sz="700" b="1" dirty="0" err="1">
                <a:solidFill>
                  <a:schemeClr val="dk1"/>
                </a:solidFill>
                <a:latin typeface="Courier New"/>
                <a:ea typeface="Courier New"/>
                <a:cs typeface="Courier New"/>
                <a:sym typeface="Courier New"/>
              </a:rPr>
              <a:t>aSAMPLE</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2       136045826       .       G       A      167   .        AC=1;AF=0.167;AN=6	 GT:AD:DP	0/0:8,0:8	0/0:13,0:13	0/1:1,5:6</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2       136046443       .       CG      C      129   .        AC=3;AF=0.500;AN=6	 GT:AD:DP	0/0:8,0:8	0/1:3,1:4	1/1:0,4:4</a:t>
            </a:r>
            <a:endParaRPr sz="1000" dirty="0"/>
          </a:p>
          <a:p>
            <a:pPr marL="0" marR="0" lvl="0" indent="0" algn="l" rtl="0">
              <a:spcBef>
                <a:spcPts val="0"/>
              </a:spcBef>
              <a:spcAft>
                <a:spcPts val="0"/>
              </a:spcAft>
              <a:buNone/>
            </a:pPr>
            <a:r>
              <a:rPr lang="en" sz="700" dirty="0">
                <a:solidFill>
                  <a:schemeClr val="dk1"/>
                </a:solidFill>
                <a:latin typeface="Courier New"/>
                <a:ea typeface="Courier New"/>
                <a:cs typeface="Courier New"/>
                <a:sym typeface="Courier New"/>
              </a:rPr>
              <a:t>2       136047387       .       T       C      186   .        AC=1;AF=0.167;AN=6	 GT:AD:DP	0/0:6,0:6	./.:.,.:.	0/1:4,6:10</a:t>
            </a:r>
            <a:endParaRPr sz="1000" dirty="0"/>
          </a:p>
          <a:p>
            <a:pPr marL="0" marR="0" lvl="0" indent="0" algn="l" rtl="0">
              <a:spcBef>
                <a:spcPts val="0"/>
              </a:spcBef>
              <a:spcAft>
                <a:spcPts val="0"/>
              </a:spcAft>
              <a:buNone/>
            </a:pPr>
            <a:endParaRPr sz="1000" dirty="0"/>
          </a:p>
        </p:txBody>
      </p:sp>
      <p:sp>
        <p:nvSpPr>
          <p:cNvPr id="382" name="Google Shape;382;p48"/>
          <p:cNvSpPr/>
          <p:nvPr/>
        </p:nvSpPr>
        <p:spPr>
          <a:xfrm>
            <a:off x="6117855" y="2782142"/>
            <a:ext cx="234175" cy="192358"/>
          </a:xfrm>
          <a:prstGeom prst="downArrow">
            <a:avLst>
              <a:gd name="adj1" fmla="val 50000"/>
              <a:gd name="adj2" fmla="val 50000"/>
            </a:avLst>
          </a:prstGeom>
          <a:gradFill>
            <a:gsLst>
              <a:gs pos="0">
                <a:srgbClr val="AFCF61"/>
              </a:gs>
              <a:gs pos="50000">
                <a:srgbClr val="AACF3F"/>
              </a:gs>
              <a:gs pos="100000">
                <a:srgbClr val="98BE30"/>
              </a:gs>
            </a:gsLst>
            <a:lin ang="5400000"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3" name="Google Shape;383;p48"/>
          <p:cNvSpPr/>
          <p:nvPr/>
        </p:nvSpPr>
        <p:spPr>
          <a:xfrm>
            <a:off x="7041292" y="2782149"/>
            <a:ext cx="234300" cy="192300"/>
          </a:xfrm>
          <a:prstGeom prst="downArrow">
            <a:avLst>
              <a:gd name="adj1" fmla="val 50000"/>
              <a:gd name="adj2" fmla="val 50000"/>
            </a:avLst>
          </a:prstGeom>
          <a:gradFill>
            <a:gsLst>
              <a:gs pos="0">
                <a:srgbClr val="AFCF61"/>
              </a:gs>
              <a:gs pos="50000">
                <a:srgbClr val="AACF3F"/>
              </a:gs>
              <a:gs pos="100000">
                <a:srgbClr val="98BE30"/>
              </a:gs>
            </a:gsLst>
            <a:lin ang="5400000"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4" name="Google Shape;384;p48"/>
          <p:cNvSpPr/>
          <p:nvPr/>
        </p:nvSpPr>
        <p:spPr>
          <a:xfrm>
            <a:off x="7964872" y="2782124"/>
            <a:ext cx="234300" cy="192300"/>
          </a:xfrm>
          <a:prstGeom prst="downArrow">
            <a:avLst>
              <a:gd name="adj1" fmla="val 50000"/>
              <a:gd name="adj2" fmla="val 50000"/>
            </a:avLst>
          </a:prstGeom>
          <a:gradFill>
            <a:gsLst>
              <a:gs pos="0">
                <a:srgbClr val="AFCF61"/>
              </a:gs>
              <a:gs pos="50000">
                <a:srgbClr val="AACF3F"/>
              </a:gs>
              <a:gs pos="100000">
                <a:srgbClr val="98BE30"/>
              </a:gs>
            </a:gsLst>
            <a:lin ang="5400000" scaled="0"/>
          </a:grad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5" name="Google Shape;385;p48"/>
          <p:cNvSpPr txBox="1"/>
          <p:nvPr/>
        </p:nvSpPr>
        <p:spPr>
          <a:xfrm>
            <a:off x="409825" y="4108136"/>
            <a:ext cx="8470200" cy="669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300" b="1">
                <a:solidFill>
                  <a:schemeClr val="dk1"/>
                </a:solidFill>
                <a:latin typeface="Calibri"/>
                <a:ea typeface="Calibri"/>
                <a:cs typeface="Calibri"/>
                <a:sym typeface="Calibri"/>
              </a:rPr>
              <a:t>Limitation: </a:t>
            </a:r>
            <a:r>
              <a:rPr lang="en" sz="1300">
                <a:solidFill>
                  <a:schemeClr val="dk1"/>
                </a:solidFill>
                <a:latin typeface="Calibri"/>
                <a:ea typeface="Calibri"/>
                <a:cs typeface="Calibri"/>
                <a:sym typeface="Calibri"/>
              </a:rPr>
              <a:t>Individual vcf files have information only for variant sites - not possible to distinguish non-variant (reference) positions and positions with missing information </a:t>
            </a:r>
            <a:endParaRPr sz="1300">
              <a:solidFill>
                <a:schemeClr val="dk1"/>
              </a:solidFill>
              <a:latin typeface="Calibri"/>
              <a:ea typeface="Calibri"/>
              <a:cs typeface="Calibri"/>
              <a:sym typeface="Calibri"/>
            </a:endParaRPr>
          </a:p>
          <a:p>
            <a:pPr marL="0" marR="0" lvl="0" indent="0" algn="l" rtl="0">
              <a:spcBef>
                <a:spcPts val="0"/>
              </a:spcBef>
              <a:spcAft>
                <a:spcPts val="0"/>
              </a:spcAft>
              <a:buNone/>
            </a:pPr>
            <a:r>
              <a:rPr lang="en" sz="1300" b="1">
                <a:solidFill>
                  <a:schemeClr val="dk1"/>
                </a:solidFill>
                <a:latin typeface="Calibri"/>
                <a:ea typeface="Calibri"/>
                <a:cs typeface="Calibri"/>
                <a:sym typeface="Calibri"/>
              </a:rPr>
              <a:t>Solution: </a:t>
            </a:r>
            <a:r>
              <a:rPr lang="en" sz="1300">
                <a:solidFill>
                  <a:schemeClr val="dk1"/>
                </a:solidFill>
                <a:latin typeface="Calibri"/>
                <a:ea typeface="Calibri"/>
                <a:cs typeface="Calibri"/>
                <a:sym typeface="Calibri"/>
              </a:rPr>
              <a:t>Creating gVCF files and do joint variant calling in all samples (cohort) simultaneously</a:t>
            </a:r>
            <a:endParaRPr sz="1000"/>
          </a:p>
        </p:txBody>
      </p:sp>
      <p:sp>
        <p:nvSpPr>
          <p:cNvPr id="386" name="Google Shape;386;p48"/>
          <p:cNvSpPr txBox="1"/>
          <p:nvPr/>
        </p:nvSpPr>
        <p:spPr>
          <a:xfrm>
            <a:off x="484000" y="1022125"/>
            <a:ext cx="7298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latin typeface="Calibri"/>
                <a:ea typeface="Calibri"/>
                <a:cs typeface="Calibri"/>
                <a:sym typeface="Calibri"/>
              </a:rPr>
              <a:t>Multi-sample vcf</a:t>
            </a:r>
            <a:r>
              <a:rPr lang="en" sz="1300">
                <a:solidFill>
                  <a:schemeClr val="dk1"/>
                </a:solidFill>
                <a:latin typeface="Calibri"/>
                <a:ea typeface="Calibri"/>
                <a:cs typeface="Calibri"/>
                <a:sym typeface="Calibri"/>
              </a:rPr>
              <a:t> files have one column per sample  - necessary for downstream comparisons</a:t>
            </a:r>
            <a:endParaRPr sz="13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9"/>
          <p:cNvSpPr/>
          <p:nvPr/>
        </p:nvSpPr>
        <p:spPr>
          <a:xfrm>
            <a:off x="483433" y="1152939"/>
            <a:ext cx="7925409" cy="3110948"/>
          </a:xfrm>
          <a:prstGeom prst="rect">
            <a:avLst/>
          </a:prstGeom>
          <a:solidFill>
            <a:srgbClr val="EDF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393" name="Google Shape;393;p49"/>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100"/>
              <a:buFont typeface="Arial"/>
              <a:buNone/>
            </a:pPr>
            <a:r>
              <a:rPr lang="en" sz="2100"/>
              <a:t>Genomic VCF (gVCF) Files</a:t>
            </a:r>
            <a:endParaRPr/>
          </a:p>
        </p:txBody>
      </p:sp>
      <p:pic>
        <p:nvPicPr>
          <p:cNvPr id="394" name="Google Shape;394;p49"/>
          <p:cNvPicPr preferRelativeResize="0"/>
          <p:nvPr/>
        </p:nvPicPr>
        <p:blipFill rotWithShape="1">
          <a:blip r:embed="rId3">
            <a:alphaModFix/>
          </a:blip>
          <a:srcRect r="29480"/>
          <a:stretch/>
        </p:blipFill>
        <p:spPr>
          <a:xfrm>
            <a:off x="944506" y="1230122"/>
            <a:ext cx="2564007" cy="2866790"/>
          </a:xfrm>
          <a:prstGeom prst="rect">
            <a:avLst/>
          </a:prstGeom>
          <a:noFill/>
          <a:ln>
            <a:noFill/>
          </a:ln>
        </p:spPr>
      </p:pic>
      <p:sp>
        <p:nvSpPr>
          <p:cNvPr id="395" name="Google Shape;395;p49"/>
          <p:cNvSpPr txBox="1"/>
          <p:nvPr/>
        </p:nvSpPr>
        <p:spPr>
          <a:xfrm>
            <a:off x="2459340" y="1241165"/>
            <a:ext cx="1252318" cy="184666"/>
          </a:xfrm>
          <a:prstGeom prst="rect">
            <a:avLst/>
          </a:prstGeom>
          <a:solidFill>
            <a:srgbClr val="66679B"/>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1">
                <a:solidFill>
                  <a:schemeClr val="lt1"/>
                </a:solidFill>
                <a:latin typeface="Helvetica Neue"/>
                <a:ea typeface="Helvetica Neue"/>
                <a:cs typeface="Helvetica Neue"/>
                <a:sym typeface="Helvetica Neue"/>
              </a:rPr>
              <a:t>HaplotypeCaller GVCF</a:t>
            </a:r>
            <a:endParaRPr sz="1100"/>
          </a:p>
        </p:txBody>
      </p:sp>
      <p:sp>
        <p:nvSpPr>
          <p:cNvPr id="396" name="Google Shape;396;p49"/>
          <p:cNvSpPr txBox="1"/>
          <p:nvPr/>
        </p:nvSpPr>
        <p:spPr>
          <a:xfrm>
            <a:off x="4436550" y="1462499"/>
            <a:ext cx="3471000" cy="24396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VCF files have information only about variant sites</a:t>
            </a:r>
            <a:endParaRPr>
              <a:solidFill>
                <a:schemeClr val="dk1"/>
              </a:solidFill>
              <a:latin typeface="Calibri"/>
              <a:ea typeface="Calibri"/>
              <a:cs typeface="Calibri"/>
              <a:sym typeface="Calibri"/>
            </a:endParaRPr>
          </a:p>
          <a:p>
            <a:pPr marL="457200" marR="0" lvl="0" indent="0" algn="l" rtl="0">
              <a:spcBef>
                <a:spcPts val="0"/>
              </a:spcBef>
              <a:spcAft>
                <a:spcPts val="0"/>
              </a:spcAft>
              <a:buNone/>
            </a:pPr>
            <a:endParaRPr>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a:solidFill>
                  <a:schemeClr val="dk1"/>
                </a:solidFill>
                <a:latin typeface="Calibri"/>
                <a:ea typeface="Calibri"/>
                <a:cs typeface="Calibri"/>
                <a:sym typeface="Calibri"/>
              </a:rPr>
              <a:t>g</a:t>
            </a:r>
            <a:r>
              <a:rPr lang="en" sz="1400">
                <a:solidFill>
                  <a:schemeClr val="dk1"/>
                </a:solidFill>
                <a:latin typeface="Calibri"/>
                <a:ea typeface="Calibri"/>
                <a:cs typeface="Calibri"/>
                <a:sym typeface="Calibri"/>
              </a:rPr>
              <a:t>VCF files have records for </a:t>
            </a:r>
            <a:r>
              <a:rPr lang="en" sz="1400" i="1">
                <a:solidFill>
                  <a:schemeClr val="dk1"/>
                </a:solidFill>
                <a:latin typeface="Calibri"/>
                <a:ea typeface="Calibri"/>
                <a:cs typeface="Calibri"/>
                <a:sym typeface="Calibri"/>
              </a:rPr>
              <a:t>all </a:t>
            </a:r>
            <a:r>
              <a:rPr lang="en" sz="1400">
                <a:solidFill>
                  <a:schemeClr val="dk1"/>
                </a:solidFill>
                <a:latin typeface="Calibri"/>
                <a:ea typeface="Calibri"/>
                <a:cs typeface="Calibri"/>
                <a:sym typeface="Calibri"/>
              </a:rPr>
              <a:t>sites</a:t>
            </a:r>
            <a:endParaRPr>
              <a:solidFill>
                <a:schemeClr val="dk1"/>
              </a:solidFill>
              <a:latin typeface="Calibri"/>
              <a:ea typeface="Calibri"/>
              <a:cs typeface="Calibri"/>
              <a:sym typeface="Calibri"/>
            </a:endParaRPr>
          </a:p>
          <a:p>
            <a:pPr marL="457200" marR="0" lvl="0" indent="0" algn="l" rtl="0">
              <a:spcBef>
                <a:spcPts val="0"/>
              </a:spcBef>
              <a:spcAft>
                <a:spcPts val="0"/>
              </a:spcAft>
              <a:buNone/>
            </a:pPr>
            <a:endParaRPr>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Adjacent </a:t>
            </a:r>
            <a:r>
              <a:rPr lang="en">
                <a:solidFill>
                  <a:schemeClr val="dk1"/>
                </a:solidFill>
                <a:latin typeface="Calibri"/>
                <a:ea typeface="Calibri"/>
                <a:cs typeface="Calibri"/>
                <a:sym typeface="Calibri"/>
              </a:rPr>
              <a:t>homozygous-reference </a:t>
            </a:r>
            <a:r>
              <a:rPr lang="en" sz="1400">
                <a:solidFill>
                  <a:schemeClr val="dk1"/>
                </a:solidFill>
                <a:latin typeface="Calibri"/>
                <a:ea typeface="Calibri"/>
                <a:cs typeface="Calibri"/>
                <a:sym typeface="Calibri"/>
              </a:rPr>
              <a:t>sites are merged into blocks</a:t>
            </a:r>
            <a:endParaRPr sz="1400">
              <a:solidFill>
                <a:schemeClr val="dk1"/>
              </a:solidFill>
              <a:latin typeface="Calibri"/>
              <a:ea typeface="Calibri"/>
              <a:cs typeface="Calibri"/>
              <a:sym typeface="Calibri"/>
            </a:endParaRPr>
          </a:p>
          <a:p>
            <a:pPr marL="457200" marR="0" lvl="0" indent="0" algn="l" rtl="0">
              <a:spcBef>
                <a:spcPts val="0"/>
              </a:spcBef>
              <a:spcAft>
                <a:spcPts val="0"/>
              </a:spcAft>
              <a:buNone/>
            </a:pPr>
            <a:endParaRPr>
              <a:solidFill>
                <a:schemeClr val="dk1"/>
              </a:solidFill>
              <a:latin typeface="Calibri"/>
              <a:ea typeface="Calibri"/>
              <a:cs typeface="Calibri"/>
              <a:sym typeface="Calibri"/>
            </a:endParaRPr>
          </a:p>
          <a:p>
            <a:pPr marL="215900" marR="0" lvl="0" indent="-196850" algn="l" rtl="0">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The gVCF files can be used to generate a multi-sample VCF through </a:t>
            </a:r>
            <a:r>
              <a:rPr lang="en" i="1">
                <a:solidFill>
                  <a:schemeClr val="dk1"/>
                </a:solidFill>
                <a:latin typeface="Calibri"/>
                <a:ea typeface="Calibri"/>
                <a:cs typeface="Calibri"/>
                <a:sym typeface="Calibri"/>
              </a:rPr>
              <a:t>joint genotyping </a:t>
            </a:r>
            <a:r>
              <a:rPr lang="en">
                <a:solidFill>
                  <a:schemeClr val="dk1"/>
                </a:solidFill>
                <a:latin typeface="Calibri"/>
                <a:ea typeface="Calibri"/>
                <a:cs typeface="Calibri"/>
                <a:sym typeface="Calibri"/>
              </a:rPr>
              <a:t>without loss of information</a:t>
            </a:r>
            <a:endParaRPr>
              <a:solidFill>
                <a:schemeClr val="dk1"/>
              </a:solidFill>
              <a:latin typeface="Calibri"/>
              <a:ea typeface="Calibri"/>
              <a:cs typeface="Calibri"/>
              <a:sym typeface="Calibri"/>
            </a:endParaRPr>
          </a:p>
        </p:txBody>
      </p:sp>
      <p:sp>
        <p:nvSpPr>
          <p:cNvPr id="397" name="Google Shape;397;p49"/>
          <p:cNvSpPr txBox="1"/>
          <p:nvPr/>
        </p:nvSpPr>
        <p:spPr>
          <a:xfrm>
            <a:off x="668417" y="4320375"/>
            <a:ext cx="80046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Some tools can call variants from all samples </a:t>
            </a:r>
            <a:r>
              <a:rPr lang="en">
                <a:solidFill>
                  <a:schemeClr val="dk1"/>
                </a:solidFill>
                <a:latin typeface="Calibri"/>
                <a:ea typeface="Calibri"/>
                <a:cs typeface="Calibri"/>
                <a:sym typeface="Calibri"/>
              </a:rPr>
              <a:t>simultaneously</a:t>
            </a:r>
            <a:r>
              <a:rPr lang="en" sz="1400">
                <a:solidFill>
                  <a:schemeClr val="dk1"/>
                </a:solidFill>
                <a:latin typeface="Calibri"/>
                <a:ea typeface="Calibri"/>
                <a:cs typeface="Calibri"/>
                <a:sym typeface="Calibri"/>
              </a:rPr>
              <a:t> (outputting multi-sample VCFs directly)</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Creating gVCF files first saves computation time in large cohorts or if samples are added at a later time</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Variant filtration</a:t>
            </a:r>
            <a:endParaRPr/>
          </a:p>
        </p:txBody>
      </p:sp>
      <p:sp>
        <p:nvSpPr>
          <p:cNvPr id="404" name="Google Shape;404;p50"/>
          <p:cNvSpPr txBox="1">
            <a:spLocks noGrp="1"/>
          </p:cNvSpPr>
          <p:nvPr>
            <p:ph type="body" idx="1"/>
          </p:nvPr>
        </p:nvSpPr>
        <p:spPr>
          <a:xfrm>
            <a:off x="641268" y="1115101"/>
            <a:ext cx="7874082" cy="3517622"/>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171616"/>
              </a:buClr>
              <a:buSzPts val="1800"/>
              <a:buNone/>
            </a:pPr>
            <a:r>
              <a:rPr lang="en" sz="1800">
                <a:latin typeface="Calibri"/>
                <a:ea typeface="Calibri"/>
                <a:cs typeface="Calibri"/>
                <a:sym typeface="Calibri"/>
              </a:rPr>
              <a:t>Variant calling with HaplotypeCaller is designed to be sensitive – </a:t>
            </a:r>
            <a:endParaRPr/>
          </a:p>
          <a:p>
            <a:pPr marL="0" lvl="0" indent="0" algn="l" rtl="0">
              <a:lnSpc>
                <a:spcPct val="90000"/>
              </a:lnSpc>
              <a:spcBef>
                <a:spcPts val="800"/>
              </a:spcBef>
              <a:spcAft>
                <a:spcPts val="0"/>
              </a:spcAft>
              <a:buClr>
                <a:srgbClr val="171616"/>
              </a:buClr>
              <a:buSzPts val="1800"/>
              <a:buNone/>
            </a:pPr>
            <a:r>
              <a:rPr lang="en" sz="1800">
                <a:latin typeface="Calibri"/>
                <a:ea typeface="Calibri"/>
                <a:cs typeface="Calibri"/>
                <a:sym typeface="Calibri"/>
              </a:rPr>
              <a:t>Apply filters to limit false positives</a:t>
            </a:r>
            <a:endParaRPr/>
          </a:p>
          <a:p>
            <a:pPr marL="342900" lvl="1" indent="0" algn="l" rtl="0">
              <a:lnSpc>
                <a:spcPct val="90000"/>
              </a:lnSpc>
              <a:spcBef>
                <a:spcPts val="400"/>
              </a:spcBef>
              <a:spcAft>
                <a:spcPts val="0"/>
              </a:spcAft>
              <a:buClr>
                <a:srgbClr val="171616"/>
              </a:buClr>
              <a:buSzPts val="1800"/>
              <a:buNone/>
            </a:pPr>
            <a:endParaRPr>
              <a:latin typeface="Calibri"/>
              <a:ea typeface="Calibri"/>
              <a:cs typeface="Calibri"/>
              <a:sym typeface="Calibri"/>
            </a:endParaRPr>
          </a:p>
          <a:p>
            <a:pPr marL="342900" lvl="1" indent="0" algn="l" rtl="0">
              <a:lnSpc>
                <a:spcPct val="90000"/>
              </a:lnSpc>
              <a:spcBef>
                <a:spcPts val="400"/>
              </a:spcBef>
              <a:spcAft>
                <a:spcPts val="0"/>
              </a:spcAft>
              <a:buClr>
                <a:srgbClr val="171616"/>
              </a:buClr>
              <a:buSzPts val="1800"/>
              <a:buNone/>
            </a:pPr>
            <a:endParaRPr>
              <a:latin typeface="Calibri"/>
              <a:ea typeface="Calibri"/>
              <a:cs typeface="Calibri"/>
              <a:sym typeface="Calibri"/>
            </a:endParaRPr>
          </a:p>
        </p:txBody>
      </p:sp>
      <p:sp>
        <p:nvSpPr>
          <p:cNvPr id="405" name="Google Shape;405;p50"/>
          <p:cNvSpPr/>
          <p:nvPr/>
        </p:nvSpPr>
        <p:spPr>
          <a:xfrm>
            <a:off x="641267" y="1912773"/>
            <a:ext cx="7687108" cy="2236898"/>
          </a:xfrm>
          <a:prstGeom prst="rect">
            <a:avLst/>
          </a:prstGeom>
          <a:solidFill>
            <a:srgbClr val="EDF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pic>
        <p:nvPicPr>
          <p:cNvPr id="406" name="Google Shape;406;p50"/>
          <p:cNvPicPr preferRelativeResize="0"/>
          <p:nvPr/>
        </p:nvPicPr>
        <p:blipFill rotWithShape="1">
          <a:blip r:embed="rId3">
            <a:alphaModFix/>
          </a:blip>
          <a:srcRect/>
          <a:stretch/>
        </p:blipFill>
        <p:spPr>
          <a:xfrm>
            <a:off x="6633992" y="2202865"/>
            <a:ext cx="1530216" cy="1656714"/>
          </a:xfrm>
          <a:prstGeom prst="rect">
            <a:avLst/>
          </a:prstGeom>
          <a:noFill/>
          <a:ln>
            <a:noFill/>
          </a:ln>
        </p:spPr>
      </p:pic>
      <p:sp>
        <p:nvSpPr>
          <p:cNvPr id="407" name="Google Shape;407;p50"/>
          <p:cNvSpPr txBox="1"/>
          <p:nvPr/>
        </p:nvSpPr>
        <p:spPr>
          <a:xfrm>
            <a:off x="815625" y="2280062"/>
            <a:ext cx="2421900" cy="145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Calibri"/>
                <a:ea typeface="Calibri"/>
                <a:cs typeface="Calibri"/>
                <a:sym typeface="Calibri"/>
              </a:rPr>
              <a:t>Advanced filtration (VQSR)</a:t>
            </a:r>
            <a:endParaRPr sz="1100"/>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 sz="1500">
                <a:solidFill>
                  <a:schemeClr val="dk1"/>
                </a:solidFill>
                <a:latin typeface="Calibri"/>
                <a:ea typeface="Calibri"/>
                <a:cs typeface="Calibri"/>
                <a:sym typeface="Calibri"/>
              </a:rPr>
              <a:t>Machine Learning approach</a:t>
            </a:r>
            <a:endParaRPr sz="1100"/>
          </a:p>
          <a:p>
            <a:pPr marL="0" marR="0" lvl="0" indent="0" algn="l" rtl="0">
              <a:spcBef>
                <a:spcPts val="0"/>
              </a:spcBef>
              <a:spcAft>
                <a:spcPts val="0"/>
              </a:spcAft>
              <a:buNone/>
            </a:pPr>
            <a:r>
              <a:rPr lang="en" sz="1500">
                <a:solidFill>
                  <a:schemeClr val="dk1"/>
                </a:solidFill>
                <a:latin typeface="Calibri"/>
                <a:ea typeface="Calibri"/>
                <a:cs typeface="Calibri"/>
                <a:sym typeface="Calibri"/>
              </a:rPr>
              <a:t>Need well-curated list of known variants</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 sz="1500">
                <a:solidFill>
                  <a:schemeClr val="dk1"/>
                </a:solidFill>
                <a:latin typeface="Calibri"/>
                <a:ea typeface="Calibri"/>
                <a:cs typeface="Calibri"/>
                <a:sym typeface="Calibri"/>
              </a:rPr>
              <a:t>Requires large datasets</a:t>
            </a:r>
            <a:endParaRPr sz="1400">
              <a:solidFill>
                <a:schemeClr val="dk1"/>
              </a:solidFill>
              <a:latin typeface="Calibri"/>
              <a:ea typeface="Calibri"/>
              <a:cs typeface="Calibri"/>
              <a:sym typeface="Calibri"/>
            </a:endParaRPr>
          </a:p>
        </p:txBody>
      </p:sp>
      <p:sp>
        <p:nvSpPr>
          <p:cNvPr id="408" name="Google Shape;408;p50"/>
          <p:cNvSpPr txBox="1"/>
          <p:nvPr/>
        </p:nvSpPr>
        <p:spPr>
          <a:xfrm>
            <a:off x="3458331" y="2245516"/>
            <a:ext cx="3057900" cy="1900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Calibri"/>
                <a:ea typeface="Calibri"/>
                <a:cs typeface="Calibri"/>
                <a:sym typeface="Calibri"/>
              </a:rPr>
              <a:t>Hard filters</a:t>
            </a:r>
            <a:endParaRPr sz="1100"/>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 sz="1500">
                <a:solidFill>
                  <a:schemeClr val="dk1"/>
                </a:solidFill>
                <a:latin typeface="Calibri"/>
                <a:ea typeface="Calibri"/>
                <a:cs typeface="Calibri"/>
                <a:sym typeface="Calibri"/>
              </a:rPr>
              <a:t>Select cutoffs, e.g. quality and depth</a:t>
            </a:r>
            <a:endParaRPr sz="1100"/>
          </a:p>
          <a:p>
            <a:pPr marL="0" marR="0" lvl="0" indent="0" algn="l" rtl="0">
              <a:spcBef>
                <a:spcPts val="0"/>
              </a:spcBef>
              <a:spcAft>
                <a:spcPts val="0"/>
              </a:spcAft>
              <a:buNone/>
            </a:pPr>
            <a:r>
              <a:rPr lang="en" sz="1500">
                <a:solidFill>
                  <a:schemeClr val="dk1"/>
                </a:solidFill>
                <a:latin typeface="Calibri"/>
                <a:ea typeface="Calibri"/>
                <a:cs typeface="Calibri"/>
                <a:sym typeface="Calibri"/>
              </a:rPr>
              <a:t>Cutoffs selected after viewing score distributions</a:t>
            </a:r>
            <a:endParaRPr sz="15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500">
                <a:solidFill>
                  <a:schemeClr val="dk1"/>
                </a:solidFill>
                <a:latin typeface="Calibri"/>
                <a:ea typeface="Calibri"/>
                <a:cs typeface="Calibri"/>
                <a:sym typeface="Calibri"/>
              </a:rPr>
              <a:t>Works for small datasets and </a:t>
            </a:r>
            <a:endParaRPr sz="1100">
              <a:solidFill>
                <a:schemeClr val="dk1"/>
              </a:solidFill>
            </a:endParaRPr>
          </a:p>
          <a:p>
            <a:pPr marL="0" lvl="0" indent="0" algn="l" rtl="0">
              <a:spcBef>
                <a:spcPts val="0"/>
              </a:spcBef>
              <a:spcAft>
                <a:spcPts val="0"/>
              </a:spcAft>
              <a:buNone/>
            </a:pPr>
            <a:r>
              <a:rPr lang="en" sz="1500">
                <a:solidFill>
                  <a:schemeClr val="dk1"/>
                </a:solidFill>
                <a:latin typeface="Calibri"/>
                <a:ea typeface="Calibri"/>
                <a:cs typeface="Calibri"/>
                <a:sym typeface="Calibri"/>
              </a:rPr>
              <a:t>non-model organisms</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1"/>
          <p:cNvSpPr/>
          <p:nvPr/>
        </p:nvSpPr>
        <p:spPr>
          <a:xfrm>
            <a:off x="2647964" y="1028288"/>
            <a:ext cx="4200000" cy="3841500"/>
          </a:xfrm>
          <a:prstGeom prst="rect">
            <a:avLst/>
          </a:prstGeom>
          <a:solidFill>
            <a:srgbClr val="EDF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415" name="Google Shape;415;p51"/>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rgbClr val="FF6600"/>
              </a:buClr>
              <a:buSzPts val="3000"/>
              <a:buFont typeface="Arial"/>
              <a:buNone/>
            </a:pPr>
            <a:r>
              <a:rPr lang="en" sz="3000" b="1" i="0" u="none" strike="noStrike" cap="none">
                <a:solidFill>
                  <a:schemeClr val="dk1"/>
                </a:solidFill>
                <a:latin typeface="Arial"/>
                <a:ea typeface="Arial"/>
                <a:cs typeface="Arial"/>
                <a:sym typeface="Arial"/>
              </a:rPr>
              <a:t>Workflows</a:t>
            </a:r>
            <a:endParaRPr sz="3000" b="1" i="0" u="none" strike="noStrike" cap="none">
              <a:solidFill>
                <a:schemeClr val="dk1"/>
              </a:solidFill>
              <a:latin typeface="Arial"/>
              <a:ea typeface="Arial"/>
              <a:cs typeface="Arial"/>
              <a:sym typeface="Arial"/>
            </a:endParaRPr>
          </a:p>
        </p:txBody>
      </p:sp>
      <p:grpSp>
        <p:nvGrpSpPr>
          <p:cNvPr id="416" name="Google Shape;416;p51"/>
          <p:cNvGrpSpPr/>
          <p:nvPr/>
        </p:nvGrpSpPr>
        <p:grpSpPr>
          <a:xfrm>
            <a:off x="3608250" y="1106399"/>
            <a:ext cx="2300293" cy="3638414"/>
            <a:chOff x="1390646" y="2963"/>
            <a:chExt cx="3067057" cy="4851219"/>
          </a:xfrm>
        </p:grpSpPr>
        <p:sp>
          <p:nvSpPr>
            <p:cNvPr id="417" name="Google Shape;417;p51"/>
            <p:cNvSpPr/>
            <p:nvPr/>
          </p:nvSpPr>
          <p:spPr>
            <a:xfrm>
              <a:off x="1953931" y="2963"/>
              <a:ext cx="1940487" cy="485121"/>
            </a:xfrm>
            <a:prstGeom prst="roundRect">
              <a:avLst>
                <a:gd name="adj" fmla="val 10000"/>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51"/>
            <p:cNvSpPr txBox="1"/>
            <p:nvPr/>
          </p:nvSpPr>
          <p:spPr>
            <a:xfrm>
              <a:off x="1968140" y="17172"/>
              <a:ext cx="1912069" cy="456703"/>
            </a:xfrm>
            <a:prstGeom prst="rect">
              <a:avLst/>
            </a:prstGeom>
            <a:noFill/>
            <a:ln w="9525" cap="flat" cmpd="sng">
              <a:solidFill>
                <a:schemeClr val="accent3"/>
              </a:solidFill>
              <a:prstDash val="solid"/>
              <a:round/>
              <a:headEnd type="none" w="sm" len="sm"/>
              <a:tailEnd type="none" w="sm" len="sm"/>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a:solidFill>
                    <a:schemeClr val="dk1"/>
                  </a:solidFill>
                  <a:latin typeface="Calibri"/>
                  <a:ea typeface="Calibri"/>
                  <a:cs typeface="Calibri"/>
                  <a:sym typeface="Calibri"/>
                </a:rPr>
                <a:t>input_data.txt</a:t>
              </a:r>
              <a:endParaRPr sz="1400">
                <a:solidFill>
                  <a:schemeClr val="dk1"/>
                </a:solidFill>
                <a:latin typeface="Calibri"/>
                <a:ea typeface="Calibri"/>
                <a:cs typeface="Calibri"/>
                <a:sym typeface="Calibri"/>
              </a:endParaRPr>
            </a:p>
          </p:txBody>
        </p:sp>
        <p:sp>
          <p:nvSpPr>
            <p:cNvPr id="419" name="Google Shape;419;p51"/>
            <p:cNvSpPr/>
            <p:nvPr/>
          </p:nvSpPr>
          <p:spPr>
            <a:xfrm rot="5400000">
              <a:off x="2833214" y="500213"/>
              <a:ext cx="181920" cy="218304"/>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20" name="Google Shape;420;p51"/>
            <p:cNvSpPr txBox="1"/>
            <p:nvPr/>
          </p:nvSpPr>
          <p:spPr>
            <a:xfrm>
              <a:off x="2858683" y="518405"/>
              <a:ext cx="130982" cy="1273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421" name="Google Shape;421;p51"/>
            <p:cNvSpPr/>
            <p:nvPr/>
          </p:nvSpPr>
          <p:spPr>
            <a:xfrm>
              <a:off x="1953931" y="730646"/>
              <a:ext cx="1940487" cy="485121"/>
            </a:xfrm>
            <a:prstGeom prst="roundRect">
              <a:avLst>
                <a:gd name="adj" fmla="val 10000"/>
              </a:avLst>
            </a:prstGeom>
            <a:solidFill>
              <a:schemeClr val="lt1"/>
            </a:solidFill>
            <a:ln w="12700" cap="flat" cmpd="sng">
              <a:solidFill>
                <a:srgbClr val="96B44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22" name="Google Shape;422;p51"/>
            <p:cNvSpPr txBox="1"/>
            <p:nvPr/>
          </p:nvSpPr>
          <p:spPr>
            <a:xfrm>
              <a:off x="1968140" y="744855"/>
              <a:ext cx="1912069" cy="456703"/>
            </a:xfrm>
            <a:prstGeom prst="rect">
              <a:avLst/>
            </a:prstGeom>
            <a:noFill/>
            <a:ln>
              <a:noFill/>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a:solidFill>
                    <a:schemeClr val="dk1"/>
                  </a:solidFill>
                  <a:latin typeface="Calibri"/>
                  <a:ea typeface="Calibri"/>
                  <a:cs typeface="Calibri"/>
                  <a:sym typeface="Calibri"/>
                </a:rPr>
                <a:t>Process 1</a:t>
              </a:r>
              <a:endParaRPr sz="1100">
                <a:solidFill>
                  <a:schemeClr val="dk1"/>
                </a:solidFill>
              </a:endParaRPr>
            </a:p>
          </p:txBody>
        </p:sp>
        <p:sp>
          <p:nvSpPr>
            <p:cNvPr id="423" name="Google Shape;423;p51"/>
            <p:cNvSpPr/>
            <p:nvPr/>
          </p:nvSpPr>
          <p:spPr>
            <a:xfrm rot="5400000">
              <a:off x="2833214" y="1227896"/>
              <a:ext cx="181920" cy="218304"/>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24" name="Google Shape;424;p51"/>
            <p:cNvSpPr txBox="1"/>
            <p:nvPr/>
          </p:nvSpPr>
          <p:spPr>
            <a:xfrm>
              <a:off x="2858683" y="1246088"/>
              <a:ext cx="130982" cy="1273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425" name="Google Shape;425;p51"/>
            <p:cNvSpPr/>
            <p:nvPr/>
          </p:nvSpPr>
          <p:spPr>
            <a:xfrm>
              <a:off x="1390646" y="1458329"/>
              <a:ext cx="3067057" cy="485121"/>
            </a:xfrm>
            <a:prstGeom prst="roundRect">
              <a:avLst>
                <a:gd name="adj" fmla="val 10000"/>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26" name="Google Shape;426;p51"/>
            <p:cNvSpPr txBox="1"/>
            <p:nvPr/>
          </p:nvSpPr>
          <p:spPr>
            <a:xfrm>
              <a:off x="1404855" y="1472538"/>
              <a:ext cx="3038639" cy="456703"/>
            </a:xfrm>
            <a:prstGeom prst="rect">
              <a:avLst/>
            </a:prstGeom>
            <a:noFill/>
            <a:ln w="9525" cap="flat" cmpd="sng">
              <a:solidFill>
                <a:schemeClr val="accent3"/>
              </a:solidFill>
              <a:prstDash val="solid"/>
              <a:round/>
              <a:headEnd type="none" w="sm" len="sm"/>
              <a:tailEnd type="none" w="sm" len="sm"/>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a:solidFill>
                    <a:schemeClr val="dk1"/>
                  </a:solidFill>
                  <a:latin typeface="Calibri"/>
                  <a:ea typeface="Calibri"/>
                  <a:cs typeface="Calibri"/>
                  <a:sym typeface="Calibri"/>
                </a:rPr>
                <a:t>Intermediary_file_1.txt</a:t>
              </a:r>
              <a:endParaRPr sz="1100">
                <a:solidFill>
                  <a:schemeClr val="dk1"/>
                </a:solidFill>
              </a:endParaRPr>
            </a:p>
          </p:txBody>
        </p:sp>
        <p:sp>
          <p:nvSpPr>
            <p:cNvPr id="427" name="Google Shape;427;p51"/>
            <p:cNvSpPr/>
            <p:nvPr/>
          </p:nvSpPr>
          <p:spPr>
            <a:xfrm rot="5400000">
              <a:off x="2833214" y="1955579"/>
              <a:ext cx="181920" cy="218304"/>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28" name="Google Shape;428;p51"/>
            <p:cNvSpPr txBox="1"/>
            <p:nvPr/>
          </p:nvSpPr>
          <p:spPr>
            <a:xfrm>
              <a:off x="2858683" y="1973771"/>
              <a:ext cx="130982" cy="1273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429" name="Google Shape;429;p51"/>
            <p:cNvSpPr/>
            <p:nvPr/>
          </p:nvSpPr>
          <p:spPr>
            <a:xfrm>
              <a:off x="1953931" y="2186012"/>
              <a:ext cx="1940487" cy="485121"/>
            </a:xfrm>
            <a:prstGeom prst="roundRect">
              <a:avLst>
                <a:gd name="adj" fmla="val 10000"/>
              </a:avLst>
            </a:prstGeom>
            <a:solidFill>
              <a:schemeClr val="lt1"/>
            </a:solidFill>
            <a:ln w="12700" cap="flat" cmpd="sng">
              <a:solidFill>
                <a:srgbClr val="96B44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30" name="Google Shape;430;p51"/>
            <p:cNvSpPr txBox="1"/>
            <p:nvPr/>
          </p:nvSpPr>
          <p:spPr>
            <a:xfrm>
              <a:off x="1968140" y="2200221"/>
              <a:ext cx="1912069" cy="456703"/>
            </a:xfrm>
            <a:prstGeom prst="rect">
              <a:avLst/>
            </a:prstGeom>
            <a:noFill/>
            <a:ln>
              <a:noFill/>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a:solidFill>
                    <a:schemeClr val="dk1"/>
                  </a:solidFill>
                  <a:latin typeface="Calibri"/>
                  <a:ea typeface="Calibri"/>
                  <a:cs typeface="Calibri"/>
                  <a:sym typeface="Calibri"/>
                </a:rPr>
                <a:t>Process 2</a:t>
              </a:r>
              <a:endParaRPr sz="1100">
                <a:solidFill>
                  <a:schemeClr val="dk1"/>
                </a:solidFill>
              </a:endParaRPr>
            </a:p>
          </p:txBody>
        </p:sp>
        <p:sp>
          <p:nvSpPr>
            <p:cNvPr id="431" name="Google Shape;431;p51"/>
            <p:cNvSpPr/>
            <p:nvPr/>
          </p:nvSpPr>
          <p:spPr>
            <a:xfrm rot="5400000">
              <a:off x="2833214" y="2683262"/>
              <a:ext cx="181920" cy="218304"/>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51"/>
            <p:cNvSpPr txBox="1"/>
            <p:nvPr/>
          </p:nvSpPr>
          <p:spPr>
            <a:xfrm>
              <a:off x="2858683" y="2701454"/>
              <a:ext cx="130982" cy="1273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433" name="Google Shape;433;p51"/>
            <p:cNvSpPr/>
            <p:nvPr/>
          </p:nvSpPr>
          <p:spPr>
            <a:xfrm>
              <a:off x="1390646" y="2913695"/>
              <a:ext cx="3067057" cy="485121"/>
            </a:xfrm>
            <a:prstGeom prst="roundRect">
              <a:avLst>
                <a:gd name="adj" fmla="val 10000"/>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51"/>
            <p:cNvSpPr txBox="1"/>
            <p:nvPr/>
          </p:nvSpPr>
          <p:spPr>
            <a:xfrm>
              <a:off x="1404855" y="2927904"/>
              <a:ext cx="3038639" cy="456703"/>
            </a:xfrm>
            <a:prstGeom prst="rect">
              <a:avLst/>
            </a:prstGeom>
            <a:noFill/>
            <a:ln w="9525" cap="flat" cmpd="sng">
              <a:solidFill>
                <a:schemeClr val="accent3"/>
              </a:solidFill>
              <a:prstDash val="solid"/>
              <a:round/>
              <a:headEnd type="none" w="sm" len="sm"/>
              <a:tailEnd type="none" w="sm" len="sm"/>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a:solidFill>
                    <a:schemeClr val="dk1"/>
                  </a:solidFill>
                  <a:latin typeface="Calibri"/>
                  <a:ea typeface="Calibri"/>
                  <a:cs typeface="Calibri"/>
                  <a:sym typeface="Calibri"/>
                </a:rPr>
                <a:t>Intermediary_file_2.csv</a:t>
              </a:r>
              <a:endParaRPr sz="1100">
                <a:solidFill>
                  <a:schemeClr val="dk1"/>
                </a:solidFill>
              </a:endParaRPr>
            </a:p>
          </p:txBody>
        </p:sp>
        <p:sp>
          <p:nvSpPr>
            <p:cNvPr id="435" name="Google Shape;435;p51"/>
            <p:cNvSpPr/>
            <p:nvPr/>
          </p:nvSpPr>
          <p:spPr>
            <a:xfrm rot="5400000">
              <a:off x="2833214" y="3410945"/>
              <a:ext cx="181920" cy="218304"/>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36" name="Google Shape;436;p51"/>
            <p:cNvSpPr txBox="1"/>
            <p:nvPr/>
          </p:nvSpPr>
          <p:spPr>
            <a:xfrm>
              <a:off x="2858683" y="3429137"/>
              <a:ext cx="130982" cy="1273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437" name="Google Shape;437;p51"/>
            <p:cNvSpPr/>
            <p:nvPr/>
          </p:nvSpPr>
          <p:spPr>
            <a:xfrm>
              <a:off x="1953931" y="3641378"/>
              <a:ext cx="1940487" cy="485121"/>
            </a:xfrm>
            <a:prstGeom prst="roundRect">
              <a:avLst>
                <a:gd name="adj" fmla="val 10000"/>
              </a:avLst>
            </a:prstGeom>
            <a:solidFill>
              <a:schemeClr val="lt1"/>
            </a:solidFill>
            <a:ln w="12700" cap="flat" cmpd="sng">
              <a:solidFill>
                <a:srgbClr val="96B44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51"/>
            <p:cNvSpPr txBox="1"/>
            <p:nvPr/>
          </p:nvSpPr>
          <p:spPr>
            <a:xfrm>
              <a:off x="1968140" y="3655587"/>
              <a:ext cx="1912069" cy="456703"/>
            </a:xfrm>
            <a:prstGeom prst="rect">
              <a:avLst/>
            </a:prstGeom>
            <a:noFill/>
            <a:ln>
              <a:noFill/>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a:solidFill>
                    <a:schemeClr val="dk1"/>
                  </a:solidFill>
                  <a:latin typeface="Calibri"/>
                  <a:ea typeface="Calibri"/>
                  <a:cs typeface="Calibri"/>
                  <a:sym typeface="Calibri"/>
                </a:rPr>
                <a:t>Process 3</a:t>
              </a:r>
              <a:endParaRPr sz="1100">
                <a:solidFill>
                  <a:schemeClr val="dk1"/>
                </a:solidFill>
              </a:endParaRPr>
            </a:p>
          </p:txBody>
        </p:sp>
        <p:sp>
          <p:nvSpPr>
            <p:cNvPr id="439" name="Google Shape;439;p51"/>
            <p:cNvSpPr/>
            <p:nvPr/>
          </p:nvSpPr>
          <p:spPr>
            <a:xfrm rot="5400000">
              <a:off x="2833214" y="4138628"/>
              <a:ext cx="181920" cy="218304"/>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51"/>
            <p:cNvSpPr txBox="1"/>
            <p:nvPr/>
          </p:nvSpPr>
          <p:spPr>
            <a:xfrm>
              <a:off x="2858683" y="4156820"/>
              <a:ext cx="130982" cy="1273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
          <p:nvSpPr>
            <p:cNvPr id="441" name="Google Shape;441;p51"/>
            <p:cNvSpPr/>
            <p:nvPr/>
          </p:nvSpPr>
          <p:spPr>
            <a:xfrm>
              <a:off x="1953931" y="4369061"/>
              <a:ext cx="1940487" cy="485121"/>
            </a:xfrm>
            <a:prstGeom prst="roundRect">
              <a:avLst>
                <a:gd name="adj" fmla="val 10000"/>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42" name="Google Shape;442;p51"/>
            <p:cNvSpPr txBox="1"/>
            <p:nvPr/>
          </p:nvSpPr>
          <p:spPr>
            <a:xfrm>
              <a:off x="1968140" y="4383270"/>
              <a:ext cx="1912069" cy="456703"/>
            </a:xfrm>
            <a:prstGeom prst="rect">
              <a:avLst/>
            </a:prstGeom>
            <a:noFill/>
            <a:ln w="9525" cap="flat" cmpd="sng">
              <a:solidFill>
                <a:schemeClr val="accent3"/>
              </a:solidFill>
              <a:prstDash val="solid"/>
              <a:round/>
              <a:headEnd type="none" w="sm" len="sm"/>
              <a:tailEnd type="none" w="sm" len="sm"/>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 sz="1400">
                  <a:solidFill>
                    <a:schemeClr val="dk1"/>
                  </a:solidFill>
                  <a:latin typeface="Calibri"/>
                  <a:ea typeface="Calibri"/>
                  <a:cs typeface="Calibri"/>
                  <a:sym typeface="Calibri"/>
                </a:rPr>
                <a:t>output.pdf</a:t>
              </a:r>
              <a:endParaRPr sz="1400">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p:nvPr/>
        </p:nvSpPr>
        <p:spPr>
          <a:xfrm>
            <a:off x="856313" y="989350"/>
            <a:ext cx="7431373" cy="3880306"/>
          </a:xfrm>
          <a:prstGeom prst="rect">
            <a:avLst/>
          </a:prstGeom>
          <a:solidFill>
            <a:srgbClr val="EDF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448" name="Google Shape;448;p52"/>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400"/>
              <a:buFont typeface="Arial"/>
              <a:buNone/>
            </a:pPr>
            <a:r>
              <a:rPr lang="en" sz="2400"/>
              <a:t>Example: Basic workflow, one sample</a:t>
            </a:r>
            <a:endParaRPr/>
          </a:p>
        </p:txBody>
      </p:sp>
      <p:grpSp>
        <p:nvGrpSpPr>
          <p:cNvPr id="449" name="Google Shape;449;p52"/>
          <p:cNvGrpSpPr/>
          <p:nvPr/>
        </p:nvGrpSpPr>
        <p:grpSpPr>
          <a:xfrm>
            <a:off x="1804481" y="1085122"/>
            <a:ext cx="1170361" cy="3646856"/>
            <a:chOff x="1556966" y="593"/>
            <a:chExt cx="1560481" cy="4862475"/>
          </a:xfrm>
        </p:grpSpPr>
        <p:sp>
          <p:nvSpPr>
            <p:cNvPr id="450" name="Google Shape;450;p52"/>
            <p:cNvSpPr/>
            <p:nvPr/>
          </p:nvSpPr>
          <p:spPr>
            <a:xfrm>
              <a:off x="1556966" y="593"/>
              <a:ext cx="1536889" cy="694639"/>
            </a:xfrm>
            <a:prstGeom prst="roundRect">
              <a:avLst>
                <a:gd name="adj" fmla="val 10000"/>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51" name="Google Shape;451;p52"/>
            <p:cNvSpPr txBox="1"/>
            <p:nvPr/>
          </p:nvSpPr>
          <p:spPr>
            <a:xfrm>
              <a:off x="1577311" y="20938"/>
              <a:ext cx="1496199" cy="653949"/>
            </a:xfrm>
            <a:prstGeom prst="rect">
              <a:avLst/>
            </a:prstGeom>
            <a:noFill/>
            <a:ln w="9525" cap="flat" cmpd="sng">
              <a:solidFill>
                <a:srgbClr val="89AE00"/>
              </a:solidFill>
              <a:prstDash val="solid"/>
              <a:round/>
              <a:headEnd type="none" w="sm" len="sm"/>
              <a:tailEnd type="none" w="sm" len="sm"/>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n" sz="1100" b="0" i="0" u="none">
                  <a:solidFill>
                    <a:schemeClr val="dk1"/>
                  </a:solidFill>
                  <a:latin typeface="Calibri"/>
                  <a:ea typeface="Calibri"/>
                  <a:cs typeface="Calibri"/>
                  <a:sym typeface="Calibri"/>
                </a:rPr>
                <a:t>HG00097</a:t>
              </a:r>
              <a:r>
                <a:rPr lang="en" sz="1100" b="0">
                  <a:solidFill>
                    <a:schemeClr val="dk1"/>
                  </a:solidFill>
                  <a:latin typeface="Calibri"/>
                  <a:ea typeface="Calibri"/>
                  <a:cs typeface="Calibri"/>
                  <a:sym typeface="Calibri"/>
                </a:rPr>
                <a:t>_1.fastq</a:t>
              </a:r>
              <a:endParaRPr sz="1100">
                <a:solidFill>
                  <a:schemeClr val="dk1"/>
                </a:solidFill>
              </a:endParaRPr>
            </a:p>
            <a:p>
              <a:pPr marL="0" marR="0" lvl="0" indent="0" algn="ctr" rtl="0">
                <a:lnSpc>
                  <a:spcPct val="90000"/>
                </a:lnSpc>
                <a:spcBef>
                  <a:spcPts val="400"/>
                </a:spcBef>
                <a:spcAft>
                  <a:spcPts val="0"/>
                </a:spcAft>
                <a:buClr>
                  <a:schemeClr val="lt1"/>
                </a:buClr>
                <a:buSzPts val="1100"/>
                <a:buFont typeface="Calibri"/>
                <a:buNone/>
              </a:pPr>
              <a:r>
                <a:rPr lang="en" sz="1100" b="0" i="0" u="none">
                  <a:solidFill>
                    <a:schemeClr val="dk1"/>
                  </a:solidFill>
                  <a:latin typeface="Calibri"/>
                  <a:ea typeface="Calibri"/>
                  <a:cs typeface="Calibri"/>
                  <a:sym typeface="Calibri"/>
                </a:rPr>
                <a:t>HG00097</a:t>
              </a:r>
              <a:r>
                <a:rPr lang="en" sz="1100" b="0">
                  <a:solidFill>
                    <a:schemeClr val="dk1"/>
                  </a:solidFill>
                  <a:latin typeface="Calibri"/>
                  <a:ea typeface="Calibri"/>
                  <a:cs typeface="Calibri"/>
                  <a:sym typeface="Calibri"/>
                </a:rPr>
                <a:t>_2.fastq</a:t>
              </a:r>
              <a:endParaRPr sz="1100">
                <a:solidFill>
                  <a:schemeClr val="dk1"/>
                </a:solidFill>
              </a:endParaRPr>
            </a:p>
          </p:txBody>
        </p:sp>
        <p:sp>
          <p:nvSpPr>
            <p:cNvPr id="452" name="Google Shape;452;p52"/>
            <p:cNvSpPr/>
            <p:nvPr/>
          </p:nvSpPr>
          <p:spPr>
            <a:xfrm rot="5317428">
              <a:off x="2229416" y="682618"/>
              <a:ext cx="215580" cy="312587"/>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53" name="Google Shape;453;p52"/>
            <p:cNvSpPr txBox="1"/>
            <p:nvPr/>
          </p:nvSpPr>
          <p:spPr>
            <a:xfrm rot="-82572">
              <a:off x="2242653" y="731130"/>
              <a:ext cx="187553" cy="1509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Calibri"/>
                <a:buNone/>
              </a:pPr>
              <a:endParaRPr sz="800">
                <a:solidFill>
                  <a:schemeClr val="dk1"/>
                </a:solidFill>
                <a:latin typeface="Calibri"/>
                <a:ea typeface="Calibri"/>
                <a:cs typeface="Calibri"/>
                <a:sym typeface="Calibri"/>
              </a:endParaRPr>
            </a:p>
          </p:txBody>
        </p:sp>
        <p:sp>
          <p:nvSpPr>
            <p:cNvPr id="454" name="Google Shape;454;p52"/>
            <p:cNvSpPr/>
            <p:nvPr/>
          </p:nvSpPr>
          <p:spPr>
            <a:xfrm>
              <a:off x="1580558" y="982591"/>
              <a:ext cx="1536889" cy="694639"/>
            </a:xfrm>
            <a:prstGeom prst="roundRect">
              <a:avLst>
                <a:gd name="adj" fmla="val 10000"/>
              </a:avLst>
            </a:prstGeom>
            <a:solidFill>
              <a:schemeClr val="lt1"/>
            </a:solidFill>
            <a:ln w="12700" cap="flat" cmpd="sng">
              <a:solidFill>
                <a:srgbClr val="96B44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55" name="Google Shape;455;p52"/>
            <p:cNvSpPr txBox="1"/>
            <p:nvPr/>
          </p:nvSpPr>
          <p:spPr>
            <a:xfrm>
              <a:off x="1600903" y="1002936"/>
              <a:ext cx="1496199" cy="653949"/>
            </a:xfrm>
            <a:prstGeom prst="rect">
              <a:avLst/>
            </a:prstGeom>
            <a:noFill/>
            <a:ln w="9525" cap="flat" cmpd="sng">
              <a:solidFill>
                <a:schemeClr val="accent3"/>
              </a:solidFill>
              <a:prstDash val="solid"/>
              <a:round/>
              <a:headEnd type="none" w="sm" len="sm"/>
              <a:tailEnd type="none" w="sm" len="sm"/>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n" sz="1100">
                  <a:solidFill>
                    <a:schemeClr val="dk1"/>
                  </a:solidFill>
                  <a:latin typeface="Calibri"/>
                  <a:ea typeface="Calibri"/>
                  <a:cs typeface="Calibri"/>
                  <a:sym typeface="Calibri"/>
                </a:rPr>
                <a:t>Alignment</a:t>
              </a:r>
              <a:endParaRPr sz="1100">
                <a:solidFill>
                  <a:schemeClr val="dk1"/>
                </a:solidFill>
              </a:endParaRPr>
            </a:p>
          </p:txBody>
        </p:sp>
        <p:sp>
          <p:nvSpPr>
            <p:cNvPr id="456" name="Google Shape;456;p52"/>
            <p:cNvSpPr/>
            <p:nvPr/>
          </p:nvSpPr>
          <p:spPr>
            <a:xfrm rot="5473588">
              <a:off x="2184441" y="1724577"/>
              <a:ext cx="305530" cy="312587"/>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57" name="Google Shape;457;p52"/>
            <p:cNvSpPr txBox="1"/>
            <p:nvPr/>
          </p:nvSpPr>
          <p:spPr>
            <a:xfrm rot="73588">
              <a:off x="2244410" y="1728116"/>
              <a:ext cx="187553" cy="21387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Calibri"/>
                <a:buNone/>
              </a:pPr>
              <a:endParaRPr sz="900">
                <a:solidFill>
                  <a:schemeClr val="dk1"/>
                </a:solidFill>
                <a:latin typeface="Calibri"/>
                <a:ea typeface="Calibri"/>
                <a:cs typeface="Calibri"/>
                <a:sym typeface="Calibri"/>
              </a:endParaRPr>
            </a:p>
          </p:txBody>
        </p:sp>
        <p:sp>
          <p:nvSpPr>
            <p:cNvPr id="458" name="Google Shape;458;p52"/>
            <p:cNvSpPr/>
            <p:nvPr/>
          </p:nvSpPr>
          <p:spPr>
            <a:xfrm>
              <a:off x="1556966" y="2084511"/>
              <a:ext cx="1536889" cy="694639"/>
            </a:xfrm>
            <a:prstGeom prst="roundRect">
              <a:avLst>
                <a:gd name="adj" fmla="val 10000"/>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59" name="Google Shape;459;p52"/>
            <p:cNvSpPr txBox="1"/>
            <p:nvPr/>
          </p:nvSpPr>
          <p:spPr>
            <a:xfrm>
              <a:off x="1577311" y="2104856"/>
              <a:ext cx="1496199" cy="653949"/>
            </a:xfrm>
            <a:prstGeom prst="rect">
              <a:avLst/>
            </a:prstGeom>
            <a:noFill/>
            <a:ln w="9525" cap="flat" cmpd="sng">
              <a:solidFill>
                <a:srgbClr val="89AE00"/>
              </a:solidFill>
              <a:prstDash val="solid"/>
              <a:round/>
              <a:headEnd type="none" w="sm" len="sm"/>
              <a:tailEnd type="none" w="sm" len="sm"/>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n" sz="1100">
                  <a:solidFill>
                    <a:schemeClr val="dk1"/>
                  </a:solidFill>
                  <a:latin typeface="Calibri"/>
                  <a:ea typeface="Calibri"/>
                  <a:cs typeface="Calibri"/>
                  <a:sym typeface="Calibri"/>
                </a:rPr>
                <a:t>HG00097.bam</a:t>
              </a:r>
              <a:endParaRPr sz="1100">
                <a:solidFill>
                  <a:schemeClr val="dk1"/>
                </a:solidFill>
                <a:latin typeface="Calibri"/>
                <a:ea typeface="Calibri"/>
                <a:cs typeface="Calibri"/>
                <a:sym typeface="Calibri"/>
              </a:endParaRPr>
            </a:p>
          </p:txBody>
        </p:sp>
        <p:sp>
          <p:nvSpPr>
            <p:cNvPr id="460" name="Google Shape;460;p52"/>
            <p:cNvSpPr/>
            <p:nvPr/>
          </p:nvSpPr>
          <p:spPr>
            <a:xfrm rot="5400000">
              <a:off x="2195166" y="2796516"/>
              <a:ext cx="260489" cy="312587"/>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61" name="Google Shape;461;p52"/>
            <p:cNvSpPr txBox="1"/>
            <p:nvPr/>
          </p:nvSpPr>
          <p:spPr>
            <a:xfrm>
              <a:off x="2231635" y="2822565"/>
              <a:ext cx="187553" cy="18234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Calibri"/>
                <a:buNone/>
              </a:pPr>
              <a:endParaRPr sz="900">
                <a:solidFill>
                  <a:schemeClr val="dk1"/>
                </a:solidFill>
                <a:latin typeface="Calibri"/>
                <a:ea typeface="Calibri"/>
                <a:cs typeface="Calibri"/>
                <a:sym typeface="Calibri"/>
              </a:endParaRPr>
            </a:p>
          </p:txBody>
        </p:sp>
        <p:sp>
          <p:nvSpPr>
            <p:cNvPr id="462" name="Google Shape;462;p52"/>
            <p:cNvSpPr/>
            <p:nvPr/>
          </p:nvSpPr>
          <p:spPr>
            <a:xfrm>
              <a:off x="1556966" y="3126470"/>
              <a:ext cx="1536889" cy="694639"/>
            </a:xfrm>
            <a:prstGeom prst="roundRect">
              <a:avLst>
                <a:gd name="adj" fmla="val 10000"/>
              </a:avLst>
            </a:prstGeom>
            <a:solidFill>
              <a:schemeClr val="lt1"/>
            </a:solidFill>
            <a:ln w="12700" cap="flat" cmpd="sng">
              <a:solidFill>
                <a:srgbClr val="89AE0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63" name="Google Shape;463;p52"/>
            <p:cNvSpPr txBox="1"/>
            <p:nvPr/>
          </p:nvSpPr>
          <p:spPr>
            <a:xfrm>
              <a:off x="1577311" y="3146815"/>
              <a:ext cx="1496199" cy="653949"/>
            </a:xfrm>
            <a:prstGeom prst="rect">
              <a:avLst/>
            </a:prstGeom>
            <a:noFill/>
            <a:ln w="9525" cap="flat" cmpd="sng">
              <a:solidFill>
                <a:schemeClr val="accent3"/>
              </a:solidFill>
              <a:prstDash val="solid"/>
              <a:round/>
              <a:headEnd type="none" w="sm" len="sm"/>
              <a:tailEnd type="none" w="sm" len="sm"/>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n" sz="1100">
                  <a:solidFill>
                    <a:schemeClr val="dk1"/>
                  </a:solidFill>
                  <a:latin typeface="Calibri"/>
                  <a:ea typeface="Calibri"/>
                  <a:cs typeface="Calibri"/>
                  <a:sym typeface="Calibri"/>
                </a:rPr>
                <a:t>VariantCalling </a:t>
              </a:r>
              <a:endParaRPr sz="1100">
                <a:solidFill>
                  <a:schemeClr val="dk1"/>
                </a:solidFill>
                <a:latin typeface="Calibri"/>
                <a:ea typeface="Calibri"/>
                <a:cs typeface="Calibri"/>
                <a:sym typeface="Calibri"/>
              </a:endParaRPr>
            </a:p>
          </p:txBody>
        </p:sp>
        <p:sp>
          <p:nvSpPr>
            <p:cNvPr id="464" name="Google Shape;464;p52"/>
            <p:cNvSpPr/>
            <p:nvPr/>
          </p:nvSpPr>
          <p:spPr>
            <a:xfrm rot="5400000">
              <a:off x="2195166" y="3838475"/>
              <a:ext cx="260489" cy="312587"/>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65" name="Google Shape;465;p52"/>
            <p:cNvSpPr txBox="1"/>
            <p:nvPr/>
          </p:nvSpPr>
          <p:spPr>
            <a:xfrm>
              <a:off x="2231635" y="3864524"/>
              <a:ext cx="187553" cy="18234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Calibri"/>
                <a:buNone/>
              </a:pPr>
              <a:endParaRPr sz="900">
                <a:solidFill>
                  <a:schemeClr val="dk1"/>
                </a:solidFill>
                <a:latin typeface="Calibri"/>
                <a:ea typeface="Calibri"/>
                <a:cs typeface="Calibri"/>
                <a:sym typeface="Calibri"/>
              </a:endParaRPr>
            </a:p>
          </p:txBody>
        </p:sp>
        <p:sp>
          <p:nvSpPr>
            <p:cNvPr id="466" name="Google Shape;466;p52"/>
            <p:cNvSpPr/>
            <p:nvPr/>
          </p:nvSpPr>
          <p:spPr>
            <a:xfrm>
              <a:off x="1556966" y="4168429"/>
              <a:ext cx="1536889" cy="694639"/>
            </a:xfrm>
            <a:prstGeom prst="roundRect">
              <a:avLst>
                <a:gd name="adj" fmla="val 10000"/>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467" name="Google Shape;467;p52"/>
            <p:cNvSpPr txBox="1"/>
            <p:nvPr/>
          </p:nvSpPr>
          <p:spPr>
            <a:xfrm>
              <a:off x="1577311" y="4188774"/>
              <a:ext cx="1496199" cy="653949"/>
            </a:xfrm>
            <a:prstGeom prst="rect">
              <a:avLst/>
            </a:prstGeom>
            <a:noFill/>
            <a:ln w="9525" cap="flat" cmpd="sng">
              <a:solidFill>
                <a:srgbClr val="89AE00"/>
              </a:solidFill>
              <a:prstDash val="solid"/>
              <a:round/>
              <a:headEnd type="none" w="sm" len="sm"/>
              <a:tailEnd type="none" w="sm" len="sm"/>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n" sz="1100" b="0" i="0" u="none">
                  <a:solidFill>
                    <a:schemeClr val="dk1"/>
                  </a:solidFill>
                  <a:latin typeface="Calibri"/>
                  <a:ea typeface="Calibri"/>
                  <a:cs typeface="Calibri"/>
                  <a:sym typeface="Calibri"/>
                </a:rPr>
                <a:t>HG00097</a:t>
              </a:r>
              <a:r>
                <a:rPr lang="en" sz="1100">
                  <a:solidFill>
                    <a:schemeClr val="dk1"/>
                  </a:solidFill>
                  <a:latin typeface="Calibri"/>
                  <a:ea typeface="Calibri"/>
                  <a:cs typeface="Calibri"/>
                  <a:sym typeface="Calibri"/>
                </a:rPr>
                <a:t>.vcf</a:t>
              </a:r>
              <a:endParaRPr sz="1100">
                <a:solidFill>
                  <a:schemeClr val="dk1"/>
                </a:solidFill>
                <a:latin typeface="Calibri"/>
                <a:ea typeface="Calibri"/>
                <a:cs typeface="Calibri"/>
                <a:sym typeface="Calibri"/>
              </a:endParaRPr>
            </a:p>
          </p:txBody>
        </p:sp>
      </p:grpSp>
      <p:sp>
        <p:nvSpPr>
          <p:cNvPr id="468" name="Google Shape;468;p52"/>
          <p:cNvSpPr txBox="1"/>
          <p:nvPr/>
        </p:nvSpPr>
        <p:spPr>
          <a:xfrm>
            <a:off x="3213939" y="1285351"/>
            <a:ext cx="1363800" cy="284700"/>
          </a:xfrm>
          <a:prstGeom prst="rect">
            <a:avLst/>
          </a:prstGeom>
          <a:solidFill>
            <a:schemeClr val="lt1"/>
          </a:solidFill>
          <a:ln w="9525" cap="flat" cmpd="sng">
            <a:solidFill>
              <a:srgbClr val="89AE00"/>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Reference.fasta</a:t>
            </a:r>
            <a:endParaRPr sz="1100"/>
          </a:p>
        </p:txBody>
      </p:sp>
      <p:sp>
        <p:nvSpPr>
          <p:cNvPr id="469" name="Google Shape;469;p52"/>
          <p:cNvSpPr/>
          <p:nvPr/>
        </p:nvSpPr>
        <p:spPr>
          <a:xfrm rot="8274557">
            <a:off x="3172366" y="1696823"/>
            <a:ext cx="355143" cy="283913"/>
          </a:xfrm>
          <a:prstGeom prst="rightArrow">
            <a:avLst>
              <a:gd name="adj1" fmla="val 50000"/>
              <a:gd name="adj2" fmla="val 50000"/>
            </a:avLst>
          </a:prstGeom>
          <a:solidFill>
            <a:srgbClr val="C9DE9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70" name="Google Shape;470;p52"/>
          <p:cNvSpPr txBox="1"/>
          <p:nvPr/>
        </p:nvSpPr>
        <p:spPr>
          <a:xfrm>
            <a:off x="4301687" y="1899461"/>
            <a:ext cx="3640800" cy="1916400"/>
          </a:xfrm>
          <a:prstGeom prst="rect">
            <a:avLst/>
          </a:prstGeom>
          <a:noFill/>
          <a:ln>
            <a:noFill/>
          </a:ln>
        </p:spPr>
        <p:txBody>
          <a:bodyPr spcFirstLastPara="1" wrap="square" lIns="68575" tIns="34275" rIns="68575" bIns="34275" anchor="t" anchorCtr="0">
            <a:spAutoFit/>
          </a:bodyPr>
          <a:lstStyle/>
          <a:p>
            <a:pPr marL="342900" marR="0" lvl="0" indent="-336550" algn="l" rtl="0">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Create a new output file in each process - Do not overwrite the input file</a:t>
            </a:r>
            <a:endParaRPr sz="1100"/>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342900" marR="0" lvl="0" indent="-336550" algn="l" rtl="0">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Use informative file names</a:t>
            </a:r>
            <a:endParaRPr sz="1500">
              <a:solidFill>
                <a:schemeClr val="dk1"/>
              </a:solidFill>
              <a:latin typeface="Calibri"/>
              <a:ea typeface="Calibri"/>
              <a:cs typeface="Calibri"/>
              <a:sym typeface="Calibri"/>
            </a:endParaRPr>
          </a:p>
          <a:p>
            <a:pPr marL="558800" marR="0" lvl="1" indent="-209550" algn="l" rtl="0">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Incl</a:t>
            </a:r>
            <a:r>
              <a:rPr lang="en" sz="1500">
                <a:solidFill>
                  <a:schemeClr val="dk1"/>
                </a:solidFill>
                <a:latin typeface="Calibri"/>
                <a:ea typeface="Calibri"/>
                <a:cs typeface="Calibri"/>
                <a:sym typeface="Calibri"/>
              </a:rPr>
              <a:t>u</a:t>
            </a:r>
            <a:r>
              <a:rPr lang="en" sz="1500" b="0" i="0" u="none" strike="noStrike" cap="none">
                <a:solidFill>
                  <a:schemeClr val="dk1"/>
                </a:solidFill>
                <a:latin typeface="Calibri"/>
                <a:ea typeface="Calibri"/>
                <a:cs typeface="Calibri"/>
                <a:sym typeface="Calibri"/>
              </a:rPr>
              <a:t>de information about the process + sample</a:t>
            </a:r>
            <a:endParaRPr sz="1500" b="0" i="0" u="none" strike="noStrike" cap="none">
              <a:solidFill>
                <a:schemeClr val="dk1"/>
              </a:solidFill>
              <a:latin typeface="Calibri"/>
              <a:ea typeface="Calibri"/>
              <a:cs typeface="Calibri"/>
              <a:sym typeface="Calibri"/>
            </a:endParaRPr>
          </a:p>
          <a:p>
            <a:pPr marL="342900" marR="0" lvl="0" indent="-241300" algn="l" rtl="0">
              <a:spcBef>
                <a:spcPts val="0"/>
              </a:spcBef>
              <a:spcAft>
                <a:spcPts val="0"/>
              </a:spcAft>
              <a:buClr>
                <a:schemeClr val="dk1"/>
              </a:buClr>
              <a:buSzPts val="1500"/>
              <a:buFont typeface="Arial"/>
              <a:buNone/>
            </a:pPr>
            <a:endParaRPr sz="1500">
              <a:solidFill>
                <a:schemeClr val="dk1"/>
              </a:solidFill>
              <a:latin typeface="Calibri"/>
              <a:ea typeface="Calibri"/>
              <a:cs typeface="Calibri"/>
              <a:sym typeface="Calibri"/>
            </a:endParaRPr>
          </a:p>
          <a:p>
            <a:pPr marL="342900" marR="0" lvl="0" indent="-336550" algn="l" rtl="0">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Correct name extension (e.g. .bam, .vcf)</a:t>
            </a:r>
            <a:endParaRPr sz="15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3"/>
          <p:cNvSpPr txBox="1">
            <a:spLocks noGrp="1"/>
          </p:cNvSpPr>
          <p:nvPr>
            <p:ph type="body" idx="1"/>
          </p:nvPr>
        </p:nvSpPr>
        <p:spPr>
          <a:xfrm>
            <a:off x="628650" y="1115101"/>
            <a:ext cx="7886700" cy="3517622"/>
          </a:xfrm>
          <a:prstGeom prst="rect">
            <a:avLst/>
          </a:prstGeom>
          <a:noFill/>
          <a:ln>
            <a:noFill/>
          </a:ln>
        </p:spPr>
        <p:txBody>
          <a:bodyPr spcFirstLastPara="1" wrap="square" lIns="68575" tIns="34275" rIns="68575" bIns="34275" anchor="t" anchorCtr="0">
            <a:normAutofit/>
          </a:bodyPr>
          <a:lstStyle/>
          <a:p>
            <a:pPr marL="177800" lvl="0" indent="-38100" algn="l" rtl="0">
              <a:lnSpc>
                <a:spcPct val="90000"/>
              </a:lnSpc>
              <a:spcBef>
                <a:spcPts val="0"/>
              </a:spcBef>
              <a:spcAft>
                <a:spcPts val="0"/>
              </a:spcAft>
              <a:buClr>
                <a:srgbClr val="171616"/>
              </a:buClr>
              <a:buSzPts val="2100"/>
              <a:buNone/>
            </a:pPr>
            <a:endParaRPr/>
          </a:p>
        </p:txBody>
      </p:sp>
      <p:sp>
        <p:nvSpPr>
          <p:cNvPr id="477" name="Google Shape;477;p53"/>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sz="2100"/>
              <a:t>Refined workflow: </a:t>
            </a:r>
            <a:br>
              <a:rPr lang="en" sz="2100"/>
            </a:br>
            <a:r>
              <a:rPr lang="en" sz="2100"/>
              <a:t>GATK best practices workflow for germline short variant discovery </a:t>
            </a:r>
            <a:br>
              <a:rPr lang="en" sz="2100"/>
            </a:br>
            <a:endParaRPr sz="2100"/>
          </a:p>
        </p:txBody>
      </p:sp>
      <p:sp>
        <p:nvSpPr>
          <p:cNvPr id="478" name="Google Shape;478;p53"/>
          <p:cNvSpPr txBox="1"/>
          <p:nvPr/>
        </p:nvSpPr>
        <p:spPr>
          <a:xfrm>
            <a:off x="1520753" y="4706798"/>
            <a:ext cx="6480248"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u="sng">
                <a:solidFill>
                  <a:schemeClr val="hlink"/>
                </a:solidFill>
                <a:latin typeface="Calibri"/>
                <a:ea typeface="Calibri"/>
                <a:cs typeface="Calibri"/>
                <a:sym typeface="Calibri"/>
                <a:hlinkClick r:id="rId3"/>
              </a:rPr>
              <a:t>https://software.broadinstitute.org/gatk/best-practices/</a:t>
            </a:r>
            <a:endParaRPr sz="1400">
              <a:solidFill>
                <a:schemeClr val="dk1"/>
              </a:solidFill>
              <a:latin typeface="Calibri"/>
              <a:ea typeface="Calibri"/>
              <a:cs typeface="Calibri"/>
              <a:sym typeface="Calibri"/>
            </a:endParaRPr>
          </a:p>
        </p:txBody>
      </p:sp>
      <p:pic>
        <p:nvPicPr>
          <p:cNvPr id="479" name="Google Shape;479;p53"/>
          <p:cNvPicPr preferRelativeResize="0"/>
          <p:nvPr/>
        </p:nvPicPr>
        <p:blipFill rotWithShape="1">
          <a:blip r:embed="rId4">
            <a:alphaModFix/>
          </a:blip>
          <a:srcRect/>
          <a:stretch/>
        </p:blipFill>
        <p:spPr>
          <a:xfrm>
            <a:off x="1143000" y="1503025"/>
            <a:ext cx="6858000" cy="28241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54"/>
          <p:cNvPicPr preferRelativeResize="0"/>
          <p:nvPr/>
        </p:nvPicPr>
        <p:blipFill rotWithShape="1">
          <a:blip r:embed="rId3">
            <a:alphaModFix/>
          </a:blip>
          <a:srcRect/>
          <a:stretch/>
        </p:blipFill>
        <p:spPr>
          <a:xfrm>
            <a:off x="324469" y="2449187"/>
            <a:ext cx="3293410" cy="1714114"/>
          </a:xfrm>
          <a:prstGeom prst="rect">
            <a:avLst/>
          </a:prstGeom>
          <a:noFill/>
          <a:ln>
            <a:noFill/>
          </a:ln>
        </p:spPr>
      </p:pic>
      <p:pic>
        <p:nvPicPr>
          <p:cNvPr id="485" name="Google Shape;485;p54"/>
          <p:cNvPicPr preferRelativeResize="0"/>
          <p:nvPr/>
        </p:nvPicPr>
        <p:blipFill rotWithShape="1">
          <a:blip r:embed="rId4">
            <a:alphaModFix/>
          </a:blip>
          <a:srcRect/>
          <a:stretch/>
        </p:blipFill>
        <p:spPr>
          <a:xfrm>
            <a:off x="4691645" y="1033453"/>
            <a:ext cx="2481181" cy="4110047"/>
          </a:xfrm>
          <a:prstGeom prst="rect">
            <a:avLst/>
          </a:prstGeom>
          <a:noFill/>
          <a:ln>
            <a:noFill/>
          </a:ln>
        </p:spPr>
      </p:pic>
      <p:sp>
        <p:nvSpPr>
          <p:cNvPr id="486" name="Google Shape;486;p54"/>
          <p:cNvSpPr txBox="1">
            <a:spLocks noGrp="1"/>
          </p:cNvSpPr>
          <p:nvPr>
            <p:ph type="title"/>
          </p:nvPr>
        </p:nvSpPr>
        <p:spPr>
          <a:xfrm>
            <a:off x="1540565" y="273845"/>
            <a:ext cx="6559826" cy="622596"/>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Nf-core variant calling workflow: Sarek</a:t>
            </a:r>
            <a:endParaRPr/>
          </a:p>
        </p:txBody>
      </p:sp>
      <p:sp>
        <p:nvSpPr>
          <p:cNvPr id="487" name="Google Shape;487;p54"/>
          <p:cNvSpPr txBox="1"/>
          <p:nvPr/>
        </p:nvSpPr>
        <p:spPr>
          <a:xfrm>
            <a:off x="551250" y="4389130"/>
            <a:ext cx="2481181"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https://nf-co.re/sarek/3.4.2/</a:t>
            </a:r>
            <a:endParaRPr sz="1100"/>
          </a:p>
        </p:txBody>
      </p:sp>
      <p:sp>
        <p:nvSpPr>
          <p:cNvPr id="488" name="Google Shape;488;p54"/>
          <p:cNvSpPr/>
          <p:nvPr/>
        </p:nvSpPr>
        <p:spPr>
          <a:xfrm>
            <a:off x="7210838" y="1899826"/>
            <a:ext cx="1280779" cy="694403"/>
          </a:xfrm>
          <a:prstGeom prst="roundRect">
            <a:avLst>
              <a:gd name="adj" fmla="val 16667"/>
            </a:avLst>
          </a:prstGeom>
          <a:solidFill>
            <a:schemeClr val="accent3"/>
          </a:solidFill>
          <a:ln w="12700" cap="flat" cmpd="sng">
            <a:solidFill>
              <a:srgbClr val="46541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a:solidFill>
                  <a:schemeClr val="lt1"/>
                </a:solidFill>
                <a:latin typeface="Calibri"/>
                <a:ea typeface="Calibri"/>
                <a:cs typeface="Calibri"/>
                <a:sym typeface="Calibri"/>
              </a:rPr>
              <a:t>Includes mapping, duplicate marking and quality recalibration</a:t>
            </a:r>
            <a:endParaRPr sz="1000"/>
          </a:p>
        </p:txBody>
      </p:sp>
      <p:sp>
        <p:nvSpPr>
          <p:cNvPr id="489" name="Google Shape;489;p54"/>
          <p:cNvSpPr/>
          <p:nvPr/>
        </p:nvSpPr>
        <p:spPr>
          <a:xfrm>
            <a:off x="7255564" y="3088476"/>
            <a:ext cx="1191327" cy="435536"/>
          </a:xfrm>
          <a:prstGeom prst="roundRect">
            <a:avLst>
              <a:gd name="adj" fmla="val 16667"/>
            </a:avLst>
          </a:prstGeom>
          <a:solidFill>
            <a:schemeClr val="accent3"/>
          </a:solidFill>
          <a:ln w="12700" cap="flat" cmpd="sng">
            <a:solidFill>
              <a:srgbClr val="46541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Variant caller(s) can be chosen</a:t>
            </a:r>
            <a:endParaRPr sz="1100"/>
          </a:p>
        </p:txBody>
      </p:sp>
      <p:cxnSp>
        <p:nvCxnSpPr>
          <p:cNvPr id="490" name="Google Shape;490;p54"/>
          <p:cNvCxnSpPr/>
          <p:nvPr/>
        </p:nvCxnSpPr>
        <p:spPr>
          <a:xfrm>
            <a:off x="6973550" y="3399773"/>
            <a:ext cx="282013" cy="0"/>
          </a:xfrm>
          <a:prstGeom prst="straightConnector1">
            <a:avLst/>
          </a:prstGeom>
          <a:noFill/>
          <a:ln w="9525" cap="flat" cmpd="sng">
            <a:solidFill>
              <a:schemeClr val="accent1"/>
            </a:solidFill>
            <a:prstDash val="solid"/>
            <a:miter lim="800000"/>
            <a:headEnd type="none" w="sm" len="sm"/>
            <a:tailEnd type="none" w="sm" len="sm"/>
          </a:ln>
        </p:spPr>
      </p:cxnSp>
      <p:sp>
        <p:nvSpPr>
          <p:cNvPr id="491" name="Google Shape;491;p54"/>
          <p:cNvSpPr/>
          <p:nvPr/>
        </p:nvSpPr>
        <p:spPr>
          <a:xfrm>
            <a:off x="7255564" y="4230593"/>
            <a:ext cx="1280779" cy="435536"/>
          </a:xfrm>
          <a:prstGeom prst="roundRect">
            <a:avLst>
              <a:gd name="adj" fmla="val 16667"/>
            </a:avLst>
          </a:prstGeom>
          <a:solidFill>
            <a:schemeClr val="accent3"/>
          </a:solidFill>
          <a:ln w="12700" cap="flat" cmpd="sng">
            <a:solidFill>
              <a:srgbClr val="46541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a:solidFill>
                  <a:schemeClr val="lt1"/>
                </a:solidFill>
                <a:latin typeface="Calibri"/>
                <a:ea typeface="Calibri"/>
                <a:cs typeface="Calibri"/>
                <a:sym typeface="Calibri"/>
              </a:rPr>
              <a:t>Annotations, e.g. gene, and dbSNP ID</a:t>
            </a:r>
            <a:endParaRPr sz="1000"/>
          </a:p>
        </p:txBody>
      </p:sp>
      <p:cxnSp>
        <p:nvCxnSpPr>
          <p:cNvPr id="492" name="Google Shape;492;p54"/>
          <p:cNvCxnSpPr>
            <a:endCxn id="491" idx="1"/>
          </p:cNvCxnSpPr>
          <p:nvPr/>
        </p:nvCxnSpPr>
        <p:spPr>
          <a:xfrm>
            <a:off x="6973564" y="4428561"/>
            <a:ext cx="282000" cy="19800"/>
          </a:xfrm>
          <a:prstGeom prst="straightConnector1">
            <a:avLst/>
          </a:prstGeom>
          <a:noFill/>
          <a:ln w="9525" cap="flat" cmpd="sng">
            <a:solidFill>
              <a:schemeClr val="accent1"/>
            </a:solidFill>
            <a:prstDash val="solid"/>
            <a:miter lim="800000"/>
            <a:headEnd type="none" w="sm" len="sm"/>
            <a:tailEnd type="none" w="sm" len="sm"/>
          </a:ln>
        </p:spPr>
      </p:cxnSp>
      <p:sp>
        <p:nvSpPr>
          <p:cNvPr id="493" name="Google Shape;493;p54"/>
          <p:cNvSpPr txBox="1"/>
          <p:nvPr/>
        </p:nvSpPr>
        <p:spPr>
          <a:xfrm>
            <a:off x="268355" y="1078277"/>
            <a:ext cx="4840357" cy="900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All steps in the GATK best-practises (germline variant calling) have been combined in the commonly used pipeline nf-core/sarek</a:t>
            </a:r>
            <a:endParaRPr sz="1100"/>
          </a:p>
        </p:txBody>
      </p:sp>
      <p:cxnSp>
        <p:nvCxnSpPr>
          <p:cNvPr id="494" name="Google Shape;494;p54"/>
          <p:cNvCxnSpPr/>
          <p:nvPr/>
        </p:nvCxnSpPr>
        <p:spPr>
          <a:xfrm rot="10800000" flipH="1">
            <a:off x="6959895" y="2356357"/>
            <a:ext cx="250943" cy="10629"/>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5"/>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The lab: Lactose tolerance</a:t>
            </a:r>
            <a:endParaRPr/>
          </a:p>
        </p:txBody>
      </p:sp>
      <p:pic>
        <p:nvPicPr>
          <p:cNvPr id="501" name="Google Shape;501;p55" descr="lactase.png"/>
          <p:cNvPicPr preferRelativeResize="0"/>
          <p:nvPr/>
        </p:nvPicPr>
        <p:blipFill rotWithShape="1">
          <a:blip r:embed="rId3">
            <a:alphaModFix/>
          </a:blip>
          <a:srcRect/>
          <a:stretch/>
        </p:blipFill>
        <p:spPr>
          <a:xfrm>
            <a:off x="750404" y="1351722"/>
            <a:ext cx="3518450" cy="1311964"/>
          </a:xfrm>
          <a:prstGeom prst="rect">
            <a:avLst/>
          </a:prstGeom>
          <a:noFill/>
          <a:ln>
            <a:noFill/>
          </a:ln>
        </p:spPr>
      </p:pic>
      <p:sp>
        <p:nvSpPr>
          <p:cNvPr id="502" name="Google Shape;502;p55"/>
          <p:cNvSpPr txBox="1"/>
          <p:nvPr/>
        </p:nvSpPr>
        <p:spPr>
          <a:xfrm>
            <a:off x="750404" y="2857150"/>
            <a:ext cx="3647663" cy="1523494"/>
          </a:xfrm>
          <a:prstGeom prst="rect">
            <a:avLst/>
          </a:prstGeom>
          <a:solidFill>
            <a:srgbClr val="B3D7DB"/>
          </a:solid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All mammals produce lactase as infants, but some humans produce lactase also in adulthood </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A genetic variant upstream of the </a:t>
            </a:r>
            <a:r>
              <a:rPr lang="en" sz="1400" i="1">
                <a:solidFill>
                  <a:schemeClr val="dk1"/>
                </a:solidFill>
                <a:latin typeface="Calibri"/>
                <a:ea typeface="Calibri"/>
                <a:cs typeface="Calibri"/>
                <a:sym typeface="Calibri"/>
              </a:rPr>
              <a:t>LCT</a:t>
            </a:r>
            <a:r>
              <a:rPr lang="en" sz="1400">
                <a:solidFill>
                  <a:schemeClr val="dk1"/>
                </a:solidFill>
                <a:latin typeface="Calibri"/>
                <a:ea typeface="Calibri"/>
                <a:cs typeface="Calibri"/>
                <a:sym typeface="Calibri"/>
              </a:rPr>
              <a:t> gene leads to the lactase persistent phenotype (lactose tolerance)</a:t>
            </a: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pic>
        <p:nvPicPr>
          <p:cNvPr id="503" name="Google Shape;503;p55"/>
          <p:cNvPicPr preferRelativeResize="0"/>
          <p:nvPr/>
        </p:nvPicPr>
        <p:blipFill rotWithShape="1">
          <a:blip r:embed="rId4">
            <a:alphaModFix/>
          </a:blip>
          <a:srcRect/>
          <a:stretch/>
        </p:blipFill>
        <p:spPr>
          <a:xfrm>
            <a:off x="5009322" y="1351722"/>
            <a:ext cx="3200400" cy="30108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700"/>
              <a:buFont typeface="Arial"/>
              <a:buNone/>
            </a:pPr>
            <a:r>
              <a:rPr lang="en" sz="2700"/>
              <a:t>Genetic variation</a:t>
            </a:r>
            <a:endParaRPr/>
          </a:p>
        </p:txBody>
      </p:sp>
      <p:pic>
        <p:nvPicPr>
          <p:cNvPr id="264" name="Google Shape;264;p38"/>
          <p:cNvPicPr preferRelativeResize="0"/>
          <p:nvPr/>
        </p:nvPicPr>
        <p:blipFill rotWithShape="1">
          <a:blip r:embed="rId3">
            <a:alphaModFix/>
          </a:blip>
          <a:srcRect/>
          <a:stretch/>
        </p:blipFill>
        <p:spPr>
          <a:xfrm>
            <a:off x="4225978" y="1404256"/>
            <a:ext cx="4297757" cy="2723217"/>
          </a:xfrm>
          <a:prstGeom prst="rect">
            <a:avLst/>
          </a:prstGeom>
          <a:noFill/>
          <a:ln>
            <a:noFill/>
          </a:ln>
        </p:spPr>
      </p:pic>
      <p:sp>
        <p:nvSpPr>
          <p:cNvPr id="265" name="Google Shape;265;p38"/>
          <p:cNvSpPr txBox="1"/>
          <p:nvPr/>
        </p:nvSpPr>
        <p:spPr>
          <a:xfrm>
            <a:off x="7454972" y="3117224"/>
            <a:ext cx="558600" cy="2847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dk1"/>
                </a:solidFill>
                <a:latin typeface="Calibri"/>
                <a:ea typeface="Calibri"/>
                <a:cs typeface="Calibri"/>
                <a:sym typeface="Calibri"/>
              </a:rPr>
              <a:t>SNV</a:t>
            </a:r>
            <a:endParaRPr sz="1100"/>
          </a:p>
        </p:txBody>
      </p:sp>
      <p:sp>
        <p:nvSpPr>
          <p:cNvPr id="266" name="Google Shape;266;p38"/>
          <p:cNvSpPr txBox="1"/>
          <p:nvPr/>
        </p:nvSpPr>
        <p:spPr>
          <a:xfrm>
            <a:off x="351181" y="1455586"/>
            <a:ext cx="3675600" cy="2655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Genetic variation</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differences in DNA among individuals of the same species:</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Single nucleotide variants (SNVs)</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Small insertions and deletions (indels)</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Structural variants (SVs)</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Copy Number Variants (CNVs)</a:t>
            </a:r>
            <a:endParaRPr sz="1100"/>
          </a:p>
          <a:p>
            <a:pPr marL="0" marR="0" lvl="0" indent="0" algn="l" rtl="0">
              <a:spcBef>
                <a:spcPts val="0"/>
              </a:spcBef>
              <a:spcAft>
                <a:spcPts val="0"/>
              </a:spcAft>
              <a:buNone/>
            </a:pPr>
            <a:endParaRPr sz="1400" b="1">
              <a:solidFill>
                <a:schemeClr val="dk1"/>
              </a:solidFill>
              <a:latin typeface="Calibri"/>
              <a:ea typeface="Calibri"/>
              <a:cs typeface="Calibri"/>
              <a:sym typeface="Calibri"/>
            </a:endParaRPr>
          </a:p>
          <a:p>
            <a:pPr marL="0" marR="0" lvl="0" indent="0" algn="l" rtl="0">
              <a:spcBef>
                <a:spcPts val="0"/>
              </a:spcBef>
              <a:spcAft>
                <a:spcPts val="0"/>
              </a:spcAft>
              <a:buNone/>
            </a:pPr>
            <a:endParaRPr sz="1400" b="1">
              <a:solidFill>
                <a:schemeClr val="dk1"/>
              </a:solidFill>
              <a:latin typeface="Calibri"/>
              <a:ea typeface="Calibri"/>
              <a:cs typeface="Calibri"/>
              <a:sym typeface="Calibri"/>
            </a:endParaRPr>
          </a:p>
          <a:p>
            <a:pPr marL="0" marR="0" lvl="0" indent="0" algn="l" rtl="0">
              <a:spcBef>
                <a:spcPts val="0"/>
              </a:spcBef>
              <a:spcAft>
                <a:spcPts val="0"/>
              </a:spcAft>
              <a:buNone/>
            </a:pPr>
            <a:r>
              <a:rPr lang="en" sz="1400" b="1">
                <a:solidFill>
                  <a:schemeClr val="dk1"/>
                </a:solidFill>
                <a:latin typeface="Calibri"/>
                <a:ea typeface="Calibri"/>
                <a:cs typeface="Calibri"/>
                <a:sym typeface="Calibri"/>
              </a:rPr>
              <a:t>Variant calling</a:t>
            </a:r>
            <a:endParaRPr sz="1400" b="1">
              <a:solidFill>
                <a:schemeClr val="dk1"/>
              </a:solidFill>
              <a:latin typeface="Calibri"/>
              <a:ea typeface="Calibri"/>
              <a:cs typeface="Calibri"/>
              <a:sym typeface="Calibri"/>
            </a:endParaRPr>
          </a:p>
          <a:p>
            <a:pPr marL="0" marR="0" lvl="0" indent="0" algn="l" rtl="0">
              <a:spcBef>
                <a:spcPts val="0"/>
              </a:spcBef>
              <a:spcAft>
                <a:spcPts val="0"/>
              </a:spcAft>
              <a:buNone/>
            </a:pPr>
            <a:r>
              <a:rPr lang="en" sz="1400">
                <a:solidFill>
                  <a:schemeClr val="dk1"/>
                </a:solidFill>
                <a:latin typeface="Calibri"/>
                <a:ea typeface="Calibri"/>
                <a:cs typeface="Calibri"/>
                <a:sym typeface="Calibri"/>
              </a:rPr>
              <a:t>Identify genetic variations compared with a reference sequence in NGS data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6"/>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Data</a:t>
            </a:r>
            <a:endParaRPr/>
          </a:p>
        </p:txBody>
      </p:sp>
      <p:pic>
        <p:nvPicPr>
          <p:cNvPr id="510" name="Google Shape;510;p56"/>
          <p:cNvPicPr preferRelativeResize="0"/>
          <p:nvPr/>
        </p:nvPicPr>
        <p:blipFill rotWithShape="1">
          <a:blip r:embed="rId3">
            <a:alphaModFix/>
          </a:blip>
          <a:srcRect/>
          <a:stretch/>
        </p:blipFill>
        <p:spPr>
          <a:xfrm>
            <a:off x="1149500" y="1211140"/>
            <a:ext cx="2295817" cy="2971742"/>
          </a:xfrm>
          <a:prstGeom prst="rect">
            <a:avLst/>
          </a:prstGeom>
          <a:noFill/>
          <a:ln>
            <a:noFill/>
          </a:ln>
        </p:spPr>
      </p:pic>
      <p:sp>
        <p:nvSpPr>
          <p:cNvPr id="511" name="Google Shape;511;p56"/>
          <p:cNvSpPr txBox="1"/>
          <p:nvPr/>
        </p:nvSpPr>
        <p:spPr>
          <a:xfrm>
            <a:off x="3925600" y="2151557"/>
            <a:ext cx="4404675" cy="2031325"/>
          </a:xfrm>
          <a:prstGeom prst="rect">
            <a:avLst/>
          </a:prstGeom>
          <a:noFill/>
          <a:ln>
            <a:noFill/>
          </a:ln>
        </p:spPr>
        <p:txBody>
          <a:bodyPr spcFirstLastPara="1" wrap="square" lIns="68575" tIns="34275" rIns="68575" bIns="34275" anchor="t" anchorCtr="0">
            <a:spAutoFit/>
          </a:bodyPr>
          <a:lstStyle/>
          <a:p>
            <a:pPr marL="254000" marR="0" lvl="0" indent="-2540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3 samples (from 1000 genomes)</a:t>
            </a:r>
            <a:endParaRPr sz="1100"/>
          </a:p>
          <a:p>
            <a:pPr marL="254000" marR="0" lvl="0" indent="-2540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Low coverage WGS data </a:t>
            </a:r>
            <a:endParaRPr sz="1100"/>
          </a:p>
          <a:p>
            <a:pPr marL="254000" marR="0" lvl="0" indent="-254000" algn="l" rtl="0">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Small region on chromosome 2</a:t>
            </a:r>
            <a:endParaRPr sz="1100"/>
          </a:p>
          <a:p>
            <a:pPr marL="215900" marR="0" lvl="0" indent="-10160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About the samples: </a:t>
            </a:r>
            <a:endParaRPr sz="1100"/>
          </a:p>
          <a:p>
            <a:pPr marL="0" marR="0" lvl="0" indent="0" algn="l" rtl="0">
              <a:spcBef>
                <a:spcPts val="0"/>
              </a:spcBef>
              <a:spcAft>
                <a:spcPts val="0"/>
              </a:spcAft>
              <a:buNone/>
            </a:pPr>
            <a:r>
              <a:rPr lang="en" sz="1200">
                <a:solidFill>
                  <a:schemeClr val="dk1"/>
                </a:solidFill>
                <a:latin typeface="Calibri"/>
                <a:ea typeface="Calibri"/>
                <a:cs typeface="Calibri"/>
                <a:sym typeface="Calibri"/>
              </a:rPr>
              <a:t>https://www.internationalgenome.org/data-portal/sample</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7"/>
          <p:cNvSpPr txBox="1">
            <a:spLocks noGrp="1"/>
          </p:cNvSpPr>
          <p:nvPr>
            <p:ph type="body" idx="1"/>
          </p:nvPr>
        </p:nvSpPr>
        <p:spPr>
          <a:xfrm>
            <a:off x="1448943" y="1568814"/>
            <a:ext cx="7291820" cy="2840291"/>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rgbClr val="171616"/>
              </a:buClr>
              <a:buSzPts val="2100"/>
              <a:buFont typeface="Noto Sans Symbols"/>
              <a:buChar char="▪"/>
            </a:pPr>
            <a:r>
              <a:rPr lang="en">
                <a:latin typeface="Calibri"/>
                <a:ea typeface="Calibri"/>
                <a:cs typeface="Calibri"/>
                <a:sym typeface="Calibri"/>
              </a:rPr>
              <a:t>Part1: Basic variant calling for one sample</a:t>
            </a:r>
            <a:endParaRPr/>
          </a:p>
          <a:p>
            <a:pPr marL="177800" lvl="0" indent="-171450" algn="l" rtl="0">
              <a:lnSpc>
                <a:spcPct val="90000"/>
              </a:lnSpc>
              <a:spcBef>
                <a:spcPts val="800"/>
              </a:spcBef>
              <a:spcAft>
                <a:spcPts val="0"/>
              </a:spcAft>
              <a:buClr>
                <a:srgbClr val="171616"/>
              </a:buClr>
              <a:buSzPts val="2100"/>
              <a:buFont typeface="Noto Sans Symbols"/>
              <a:buChar char="▪"/>
            </a:pPr>
            <a:r>
              <a:rPr lang="en">
                <a:latin typeface="Calibri"/>
                <a:ea typeface="Calibri"/>
                <a:cs typeface="Calibri"/>
                <a:sym typeface="Calibri"/>
              </a:rPr>
              <a:t>Part2: Variant calling in cohort (multiple samples)</a:t>
            </a:r>
            <a:endParaRPr/>
          </a:p>
          <a:p>
            <a:pPr marL="177800" lvl="0" indent="-171450" algn="l" rtl="0">
              <a:lnSpc>
                <a:spcPct val="90000"/>
              </a:lnSpc>
              <a:spcBef>
                <a:spcPts val="800"/>
              </a:spcBef>
              <a:spcAft>
                <a:spcPts val="0"/>
              </a:spcAft>
              <a:buClr>
                <a:srgbClr val="171616"/>
              </a:buClr>
              <a:buSzPts val="2100"/>
              <a:buFont typeface="Noto Sans Symbols"/>
              <a:buChar char="▪"/>
            </a:pPr>
            <a:r>
              <a:rPr lang="en">
                <a:latin typeface="Calibri"/>
                <a:ea typeface="Calibri"/>
                <a:cs typeface="Calibri"/>
                <a:sym typeface="Calibri"/>
              </a:rPr>
              <a:t>Part3: Write a bash script</a:t>
            </a:r>
            <a:endParaRPr/>
          </a:p>
          <a:p>
            <a:pPr marL="177800" lvl="0" indent="-171450" algn="l" rtl="0">
              <a:lnSpc>
                <a:spcPct val="90000"/>
              </a:lnSpc>
              <a:spcBef>
                <a:spcPts val="800"/>
              </a:spcBef>
              <a:spcAft>
                <a:spcPts val="0"/>
              </a:spcAft>
              <a:buClr>
                <a:srgbClr val="171616"/>
              </a:buClr>
              <a:buSzPts val="2100"/>
              <a:buFont typeface="Noto Sans Symbols"/>
              <a:buChar char="▪"/>
            </a:pPr>
            <a:r>
              <a:rPr lang="en">
                <a:latin typeface="Calibri"/>
                <a:ea typeface="Calibri"/>
                <a:cs typeface="Calibri"/>
                <a:sym typeface="Calibri"/>
              </a:rPr>
              <a:t>Extra material (part4): GATK Best practices</a:t>
            </a:r>
            <a:endParaRPr/>
          </a:p>
        </p:txBody>
      </p:sp>
      <p:sp>
        <p:nvSpPr>
          <p:cNvPr id="518" name="Google Shape;518;p57"/>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Overview of lab</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8"/>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100"/>
              <a:buFont typeface="Arial"/>
              <a:buNone/>
            </a:pPr>
            <a:r>
              <a:rPr lang="en" sz="2100"/>
              <a:t>Part1: Basic Variant Calling in one sample</a:t>
            </a:r>
            <a:endParaRPr/>
          </a:p>
        </p:txBody>
      </p:sp>
      <p:sp>
        <p:nvSpPr>
          <p:cNvPr id="524" name="Google Shape;524;p58"/>
          <p:cNvSpPr txBox="1"/>
          <p:nvPr/>
        </p:nvSpPr>
        <p:spPr>
          <a:xfrm>
            <a:off x="5675074" y="1382950"/>
            <a:ext cx="11082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FASTQ files</a:t>
            </a:r>
            <a:endParaRPr sz="1200"/>
          </a:p>
        </p:txBody>
      </p:sp>
      <p:sp>
        <p:nvSpPr>
          <p:cNvPr id="525" name="Google Shape;525;p58"/>
          <p:cNvSpPr txBox="1"/>
          <p:nvPr/>
        </p:nvSpPr>
        <p:spPr>
          <a:xfrm>
            <a:off x="5710476" y="3071625"/>
            <a:ext cx="912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BAM file</a:t>
            </a:r>
            <a:endParaRPr sz="1100"/>
          </a:p>
        </p:txBody>
      </p:sp>
      <p:sp>
        <p:nvSpPr>
          <p:cNvPr id="526" name="Google Shape;526;p58"/>
          <p:cNvSpPr txBox="1"/>
          <p:nvPr/>
        </p:nvSpPr>
        <p:spPr>
          <a:xfrm>
            <a:off x="5745878" y="4258250"/>
            <a:ext cx="1010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VCF file</a:t>
            </a:r>
            <a:endParaRPr sz="1100"/>
          </a:p>
        </p:txBody>
      </p:sp>
      <p:grpSp>
        <p:nvGrpSpPr>
          <p:cNvPr id="527" name="Google Shape;527;p58"/>
          <p:cNvGrpSpPr/>
          <p:nvPr/>
        </p:nvGrpSpPr>
        <p:grpSpPr>
          <a:xfrm>
            <a:off x="3864981" y="1213291"/>
            <a:ext cx="1186382" cy="3466973"/>
            <a:chOff x="1556966" y="593"/>
            <a:chExt cx="1581843" cy="4622630"/>
          </a:xfrm>
        </p:grpSpPr>
        <p:sp>
          <p:nvSpPr>
            <p:cNvPr id="528" name="Google Shape;528;p58"/>
            <p:cNvSpPr/>
            <p:nvPr/>
          </p:nvSpPr>
          <p:spPr>
            <a:xfrm>
              <a:off x="1556966" y="593"/>
              <a:ext cx="1536889" cy="694639"/>
            </a:xfrm>
            <a:prstGeom prst="roundRect">
              <a:avLst>
                <a:gd name="adj" fmla="val 10000"/>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529" name="Google Shape;529;p58"/>
            <p:cNvSpPr txBox="1"/>
            <p:nvPr/>
          </p:nvSpPr>
          <p:spPr>
            <a:xfrm>
              <a:off x="1577311" y="20938"/>
              <a:ext cx="1496199" cy="653949"/>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n" sz="1100" b="0" i="0" u="none">
                  <a:solidFill>
                    <a:schemeClr val="dk1"/>
                  </a:solidFill>
                  <a:latin typeface="Calibri"/>
                  <a:ea typeface="Calibri"/>
                  <a:cs typeface="Calibri"/>
                  <a:sym typeface="Calibri"/>
                </a:rPr>
                <a:t>HG00097</a:t>
              </a:r>
              <a:r>
                <a:rPr lang="en" sz="1100" b="0">
                  <a:solidFill>
                    <a:schemeClr val="dk1"/>
                  </a:solidFill>
                  <a:latin typeface="Calibri"/>
                  <a:ea typeface="Calibri"/>
                  <a:cs typeface="Calibri"/>
                  <a:sym typeface="Calibri"/>
                </a:rPr>
                <a:t>_1.fastq</a:t>
              </a:r>
              <a:endParaRPr sz="1100">
                <a:solidFill>
                  <a:schemeClr val="dk1"/>
                </a:solidFill>
              </a:endParaRPr>
            </a:p>
            <a:p>
              <a:pPr marL="0" marR="0" lvl="0" indent="0" algn="ctr" rtl="0">
                <a:lnSpc>
                  <a:spcPct val="90000"/>
                </a:lnSpc>
                <a:spcBef>
                  <a:spcPts val="400"/>
                </a:spcBef>
                <a:spcAft>
                  <a:spcPts val="0"/>
                </a:spcAft>
                <a:buClr>
                  <a:schemeClr val="lt1"/>
                </a:buClr>
                <a:buSzPts val="1100"/>
                <a:buFont typeface="Calibri"/>
                <a:buNone/>
              </a:pPr>
              <a:r>
                <a:rPr lang="en" sz="1100" b="0" i="0" u="none">
                  <a:solidFill>
                    <a:schemeClr val="dk1"/>
                  </a:solidFill>
                  <a:latin typeface="Calibri"/>
                  <a:ea typeface="Calibri"/>
                  <a:cs typeface="Calibri"/>
                  <a:sym typeface="Calibri"/>
                </a:rPr>
                <a:t>HG00097</a:t>
              </a:r>
              <a:r>
                <a:rPr lang="en" sz="1100" b="0">
                  <a:solidFill>
                    <a:schemeClr val="dk1"/>
                  </a:solidFill>
                  <a:latin typeface="Calibri"/>
                  <a:ea typeface="Calibri"/>
                  <a:cs typeface="Calibri"/>
                  <a:sym typeface="Calibri"/>
                </a:rPr>
                <a:t>_2.fastq</a:t>
              </a:r>
              <a:endParaRPr sz="1100">
                <a:solidFill>
                  <a:schemeClr val="dk1"/>
                </a:solidFill>
              </a:endParaRPr>
            </a:p>
          </p:txBody>
        </p:sp>
        <p:sp>
          <p:nvSpPr>
            <p:cNvPr id="530" name="Google Shape;530;p58"/>
            <p:cNvSpPr/>
            <p:nvPr/>
          </p:nvSpPr>
          <p:spPr>
            <a:xfrm rot="5400000">
              <a:off x="2195166" y="712598"/>
              <a:ext cx="260489" cy="312587"/>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531" name="Google Shape;531;p58"/>
            <p:cNvSpPr txBox="1"/>
            <p:nvPr/>
          </p:nvSpPr>
          <p:spPr>
            <a:xfrm>
              <a:off x="2231635" y="738647"/>
              <a:ext cx="187553" cy="18234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Calibri"/>
                <a:buNone/>
              </a:pPr>
              <a:endParaRPr sz="900">
                <a:solidFill>
                  <a:schemeClr val="dk1"/>
                </a:solidFill>
                <a:latin typeface="Calibri"/>
                <a:ea typeface="Calibri"/>
                <a:cs typeface="Calibri"/>
                <a:sym typeface="Calibri"/>
              </a:endParaRPr>
            </a:p>
          </p:txBody>
        </p:sp>
        <p:sp>
          <p:nvSpPr>
            <p:cNvPr id="532" name="Google Shape;532;p58"/>
            <p:cNvSpPr/>
            <p:nvPr/>
          </p:nvSpPr>
          <p:spPr>
            <a:xfrm>
              <a:off x="1556966" y="1042552"/>
              <a:ext cx="1536889" cy="694639"/>
            </a:xfrm>
            <a:prstGeom prst="roundRect">
              <a:avLst>
                <a:gd name="adj" fmla="val 10000"/>
              </a:avLst>
            </a:prstGeom>
            <a:solidFill>
              <a:schemeClr val="accent1"/>
            </a:solidFill>
            <a:ln w="12700" cap="flat" cmpd="sng">
              <a:solidFill>
                <a:srgbClr val="96B44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533" name="Google Shape;533;p58"/>
            <p:cNvSpPr txBox="1"/>
            <p:nvPr/>
          </p:nvSpPr>
          <p:spPr>
            <a:xfrm>
              <a:off x="1577311" y="1062897"/>
              <a:ext cx="1496199" cy="653949"/>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n" sz="1100">
                  <a:solidFill>
                    <a:schemeClr val="dk1"/>
                  </a:solidFill>
                  <a:latin typeface="Calibri"/>
                  <a:ea typeface="Calibri"/>
                  <a:cs typeface="Calibri"/>
                  <a:sym typeface="Calibri"/>
                </a:rPr>
                <a:t>BWA mem</a:t>
              </a:r>
              <a:endParaRPr sz="1100">
                <a:solidFill>
                  <a:schemeClr val="dk1"/>
                </a:solidFill>
              </a:endParaRPr>
            </a:p>
          </p:txBody>
        </p:sp>
        <p:sp>
          <p:nvSpPr>
            <p:cNvPr id="534" name="Google Shape;534;p58"/>
            <p:cNvSpPr/>
            <p:nvPr/>
          </p:nvSpPr>
          <p:spPr>
            <a:xfrm rot="5400000">
              <a:off x="2195166" y="1754557"/>
              <a:ext cx="260489" cy="312587"/>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535" name="Google Shape;535;p58"/>
            <p:cNvSpPr txBox="1"/>
            <p:nvPr/>
          </p:nvSpPr>
          <p:spPr>
            <a:xfrm>
              <a:off x="2231635" y="1780606"/>
              <a:ext cx="187553" cy="18234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Calibri"/>
                <a:buNone/>
              </a:pPr>
              <a:endParaRPr sz="900">
                <a:solidFill>
                  <a:schemeClr val="dk1"/>
                </a:solidFill>
                <a:latin typeface="Calibri"/>
                <a:ea typeface="Calibri"/>
                <a:cs typeface="Calibri"/>
                <a:sym typeface="Calibri"/>
              </a:endParaRPr>
            </a:p>
          </p:txBody>
        </p:sp>
        <p:sp>
          <p:nvSpPr>
            <p:cNvPr id="536" name="Google Shape;536;p58"/>
            <p:cNvSpPr/>
            <p:nvPr/>
          </p:nvSpPr>
          <p:spPr>
            <a:xfrm>
              <a:off x="1556966" y="2084511"/>
              <a:ext cx="1536889" cy="694639"/>
            </a:xfrm>
            <a:prstGeom prst="roundRect">
              <a:avLst>
                <a:gd name="adj" fmla="val 10000"/>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537" name="Google Shape;537;p58"/>
            <p:cNvSpPr txBox="1"/>
            <p:nvPr/>
          </p:nvSpPr>
          <p:spPr>
            <a:xfrm>
              <a:off x="1577311" y="2104856"/>
              <a:ext cx="1496199" cy="653949"/>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n" sz="1100">
                  <a:solidFill>
                    <a:schemeClr val="dk1"/>
                  </a:solidFill>
                  <a:latin typeface="Calibri"/>
                  <a:ea typeface="Calibri"/>
                  <a:cs typeface="Calibri"/>
                  <a:sym typeface="Calibri"/>
                </a:rPr>
                <a:t>HG00097.bam</a:t>
              </a:r>
              <a:endParaRPr sz="1100">
                <a:solidFill>
                  <a:schemeClr val="dk1"/>
                </a:solidFill>
                <a:latin typeface="Calibri"/>
                <a:ea typeface="Calibri"/>
                <a:cs typeface="Calibri"/>
                <a:sym typeface="Calibri"/>
              </a:endParaRPr>
            </a:p>
          </p:txBody>
        </p:sp>
        <p:sp>
          <p:nvSpPr>
            <p:cNvPr id="538" name="Google Shape;538;p58"/>
            <p:cNvSpPr/>
            <p:nvPr/>
          </p:nvSpPr>
          <p:spPr>
            <a:xfrm rot="5400000">
              <a:off x="2195166" y="2796516"/>
              <a:ext cx="260489" cy="312587"/>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539" name="Google Shape;539;p58"/>
            <p:cNvSpPr txBox="1"/>
            <p:nvPr/>
          </p:nvSpPr>
          <p:spPr>
            <a:xfrm>
              <a:off x="2231635" y="2822565"/>
              <a:ext cx="187553" cy="18234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Calibri"/>
                <a:buNone/>
              </a:pPr>
              <a:endParaRPr sz="900">
                <a:solidFill>
                  <a:schemeClr val="dk1"/>
                </a:solidFill>
                <a:latin typeface="Calibri"/>
                <a:ea typeface="Calibri"/>
                <a:cs typeface="Calibri"/>
                <a:sym typeface="Calibri"/>
              </a:endParaRPr>
            </a:p>
          </p:txBody>
        </p:sp>
        <p:sp>
          <p:nvSpPr>
            <p:cNvPr id="540" name="Google Shape;540;p58"/>
            <p:cNvSpPr/>
            <p:nvPr/>
          </p:nvSpPr>
          <p:spPr>
            <a:xfrm>
              <a:off x="1556966" y="3126470"/>
              <a:ext cx="1536889" cy="694639"/>
            </a:xfrm>
            <a:prstGeom prst="roundRect">
              <a:avLst>
                <a:gd name="adj" fmla="val 10000"/>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541" name="Google Shape;541;p58"/>
            <p:cNvSpPr txBox="1"/>
            <p:nvPr/>
          </p:nvSpPr>
          <p:spPr>
            <a:xfrm>
              <a:off x="1577311" y="3146815"/>
              <a:ext cx="1496199" cy="653949"/>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dk1"/>
                </a:buClr>
                <a:buSzPts val="1100"/>
                <a:buFont typeface="Calibri"/>
                <a:buNone/>
              </a:pPr>
              <a:r>
                <a:rPr lang="en" sz="1100">
                  <a:solidFill>
                    <a:schemeClr val="dk1"/>
                  </a:solidFill>
                  <a:latin typeface="Calibri"/>
                  <a:ea typeface="Calibri"/>
                  <a:cs typeface="Calibri"/>
                  <a:sym typeface="Calibri"/>
                </a:rPr>
                <a:t>HaplotypeCaller </a:t>
              </a:r>
              <a:endParaRPr sz="1100">
                <a:solidFill>
                  <a:schemeClr val="dk1"/>
                </a:solidFill>
                <a:latin typeface="Calibri"/>
                <a:ea typeface="Calibri"/>
                <a:cs typeface="Calibri"/>
                <a:sym typeface="Calibri"/>
              </a:endParaRPr>
            </a:p>
          </p:txBody>
        </p:sp>
        <p:sp>
          <p:nvSpPr>
            <p:cNvPr id="542" name="Google Shape;542;p58"/>
            <p:cNvSpPr/>
            <p:nvPr/>
          </p:nvSpPr>
          <p:spPr>
            <a:xfrm rot="5207535">
              <a:off x="2307522" y="3718552"/>
              <a:ext cx="80732" cy="312587"/>
            </a:xfrm>
            <a:prstGeom prst="rightArrow">
              <a:avLst>
                <a:gd name="adj1" fmla="val 60000"/>
                <a:gd name="adj2" fmla="val 50000"/>
              </a:avLst>
            </a:prstGeom>
            <a:solidFill>
              <a:srgbClr val="D0DFA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543" name="Google Shape;543;p58"/>
            <p:cNvSpPr txBox="1"/>
            <p:nvPr/>
          </p:nvSpPr>
          <p:spPr>
            <a:xfrm rot="-192465">
              <a:off x="2253434" y="3834498"/>
              <a:ext cx="187553" cy="5651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400"/>
                <a:buFont typeface="Calibri"/>
                <a:buNone/>
              </a:pPr>
              <a:endParaRPr sz="400">
                <a:solidFill>
                  <a:schemeClr val="dk1"/>
                </a:solidFill>
                <a:latin typeface="Calibri"/>
                <a:ea typeface="Calibri"/>
                <a:cs typeface="Calibri"/>
                <a:sym typeface="Calibri"/>
              </a:endParaRPr>
            </a:p>
          </p:txBody>
        </p:sp>
        <p:sp>
          <p:nvSpPr>
            <p:cNvPr id="544" name="Google Shape;544;p58"/>
            <p:cNvSpPr/>
            <p:nvPr/>
          </p:nvSpPr>
          <p:spPr>
            <a:xfrm>
              <a:off x="1601920" y="3928584"/>
              <a:ext cx="1536889" cy="694639"/>
            </a:xfrm>
            <a:prstGeom prst="roundRect">
              <a:avLst>
                <a:gd name="adj" fmla="val 10000"/>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endParaRPr>
            </a:p>
          </p:txBody>
        </p:sp>
        <p:sp>
          <p:nvSpPr>
            <p:cNvPr id="545" name="Google Shape;545;p58"/>
            <p:cNvSpPr txBox="1"/>
            <p:nvPr/>
          </p:nvSpPr>
          <p:spPr>
            <a:xfrm>
              <a:off x="1622265" y="3948929"/>
              <a:ext cx="1496199" cy="653949"/>
            </a:xfrm>
            <a:prstGeom prst="rect">
              <a:avLst/>
            </a:prstGeom>
            <a:noFill/>
            <a:ln>
              <a:noFill/>
            </a:ln>
          </p:spPr>
          <p:txBody>
            <a:bodyPr spcFirstLastPara="1" wrap="square" lIns="42875" tIns="42875" rIns="42875" bIns="42875" anchor="ctr" anchorCtr="0">
              <a:noAutofit/>
            </a:bodyPr>
            <a:lstStyle/>
            <a:p>
              <a:pPr marL="0" marR="0" lvl="0" indent="0" algn="ctr" rtl="0">
                <a:lnSpc>
                  <a:spcPct val="90000"/>
                </a:lnSpc>
                <a:spcBef>
                  <a:spcPts val="0"/>
                </a:spcBef>
                <a:spcAft>
                  <a:spcPts val="0"/>
                </a:spcAft>
                <a:buClr>
                  <a:schemeClr val="lt1"/>
                </a:buClr>
                <a:buSzPts val="1100"/>
                <a:buFont typeface="Calibri"/>
                <a:buNone/>
              </a:pPr>
              <a:r>
                <a:rPr lang="en" sz="1100" b="0" i="0" u="none">
                  <a:solidFill>
                    <a:schemeClr val="dk1"/>
                  </a:solidFill>
                  <a:latin typeface="Calibri"/>
                  <a:ea typeface="Calibri"/>
                  <a:cs typeface="Calibri"/>
                  <a:sym typeface="Calibri"/>
                </a:rPr>
                <a:t>HG00097</a:t>
              </a:r>
              <a:r>
                <a:rPr lang="en" sz="1100">
                  <a:solidFill>
                    <a:schemeClr val="dk1"/>
                  </a:solidFill>
                  <a:latin typeface="Calibri"/>
                  <a:ea typeface="Calibri"/>
                  <a:cs typeface="Calibri"/>
                  <a:sym typeface="Calibri"/>
                </a:rPr>
                <a:t>.vcf</a:t>
              </a:r>
              <a:endParaRPr sz="1100">
                <a:solidFill>
                  <a:schemeClr val="dk1"/>
                </a:solidFill>
                <a:latin typeface="Calibri"/>
                <a:ea typeface="Calibri"/>
                <a:cs typeface="Calibri"/>
                <a:sym typeface="Calibri"/>
              </a:endParaRPr>
            </a:p>
          </p:txBody>
        </p:sp>
      </p:grpSp>
      <p:sp>
        <p:nvSpPr>
          <p:cNvPr id="546" name="Google Shape;546;p58"/>
          <p:cNvSpPr txBox="1"/>
          <p:nvPr/>
        </p:nvSpPr>
        <p:spPr>
          <a:xfrm>
            <a:off x="2281410" y="2146465"/>
            <a:ext cx="1108222"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Alignment</a:t>
            </a:r>
            <a:endParaRPr sz="1100"/>
          </a:p>
        </p:txBody>
      </p:sp>
      <p:sp>
        <p:nvSpPr>
          <p:cNvPr id="547" name="Google Shape;547;p58"/>
          <p:cNvSpPr txBox="1"/>
          <p:nvPr/>
        </p:nvSpPr>
        <p:spPr>
          <a:xfrm>
            <a:off x="2260009" y="3673488"/>
            <a:ext cx="1318659"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Variant calling</a:t>
            </a:r>
            <a:endParaRPr sz="1100"/>
          </a:p>
        </p:txBody>
      </p:sp>
      <p:sp>
        <p:nvSpPr>
          <p:cNvPr id="548" name="Google Shape;548;p58"/>
          <p:cNvSpPr txBox="1"/>
          <p:nvPr/>
        </p:nvSpPr>
        <p:spPr>
          <a:xfrm>
            <a:off x="5675074" y="2548300"/>
            <a:ext cx="1010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SAM file</a:t>
            </a:r>
            <a:endParaRPr sz="1100" dirty="0"/>
          </a:p>
        </p:txBody>
      </p:sp>
      <p:sp>
        <p:nvSpPr>
          <p:cNvPr id="549" name="Google Shape;549;p58"/>
          <p:cNvSpPr/>
          <p:nvPr/>
        </p:nvSpPr>
        <p:spPr>
          <a:xfrm>
            <a:off x="5999325" y="2817872"/>
            <a:ext cx="34289" cy="276999"/>
          </a:xfrm>
          <a:prstGeom prst="downArrow">
            <a:avLst>
              <a:gd name="adj1" fmla="val 50000"/>
              <a:gd name="adj2" fmla="val 50000"/>
            </a:avLst>
          </a:prstGeom>
          <a:solidFill>
            <a:schemeClr val="accent1"/>
          </a:solidFill>
          <a:ln w="12700" cap="flat" cmpd="sng">
            <a:solidFill>
              <a:srgbClr val="46541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9"/>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400"/>
              <a:buFont typeface="Arial"/>
              <a:buNone/>
            </a:pPr>
            <a:r>
              <a:rPr lang="en" sz="2400"/>
              <a:t>Part2: Basic variant calling in cohort</a:t>
            </a:r>
            <a:endParaRPr/>
          </a:p>
        </p:txBody>
      </p:sp>
      <p:pic>
        <p:nvPicPr>
          <p:cNvPr id="556" name="Google Shape;556;p59"/>
          <p:cNvPicPr preferRelativeResize="0"/>
          <p:nvPr/>
        </p:nvPicPr>
        <p:blipFill rotWithShape="1">
          <a:blip r:embed="rId3">
            <a:alphaModFix/>
          </a:blip>
          <a:srcRect/>
          <a:stretch/>
        </p:blipFill>
        <p:spPr>
          <a:xfrm>
            <a:off x="3075529" y="1130310"/>
            <a:ext cx="3239482" cy="39107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0"/>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400"/>
              <a:buFont typeface="Arial"/>
              <a:buNone/>
            </a:pPr>
            <a:r>
              <a:rPr lang="en" sz="2400"/>
              <a:t>Basic variant calling in cohort</a:t>
            </a:r>
            <a:endParaRPr/>
          </a:p>
        </p:txBody>
      </p:sp>
      <p:pic>
        <p:nvPicPr>
          <p:cNvPr id="563" name="Google Shape;563;p60"/>
          <p:cNvPicPr preferRelativeResize="0"/>
          <p:nvPr/>
        </p:nvPicPr>
        <p:blipFill rotWithShape="1">
          <a:blip r:embed="rId3">
            <a:alphaModFix/>
          </a:blip>
          <a:srcRect/>
          <a:stretch/>
        </p:blipFill>
        <p:spPr>
          <a:xfrm>
            <a:off x="3075529" y="1130310"/>
            <a:ext cx="3239482" cy="3910796"/>
          </a:xfrm>
          <a:prstGeom prst="rect">
            <a:avLst/>
          </a:prstGeom>
          <a:noFill/>
          <a:ln>
            <a:noFill/>
          </a:ln>
        </p:spPr>
      </p:pic>
      <p:sp>
        <p:nvSpPr>
          <p:cNvPr id="564" name="Google Shape;564;p60"/>
          <p:cNvSpPr/>
          <p:nvPr/>
        </p:nvSpPr>
        <p:spPr>
          <a:xfrm>
            <a:off x="2510037" y="2126848"/>
            <a:ext cx="4370464" cy="540393"/>
          </a:xfrm>
          <a:prstGeom prst="rect">
            <a:avLst/>
          </a:prstGeom>
          <a:noFill/>
          <a:ln w="57150" cap="flat" cmpd="sng">
            <a:solidFill>
              <a:srgbClr val="A950B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65" name="Google Shape;565;p60"/>
          <p:cNvSpPr/>
          <p:nvPr/>
        </p:nvSpPr>
        <p:spPr>
          <a:xfrm>
            <a:off x="3854369" y="3583977"/>
            <a:ext cx="1658075" cy="1285679"/>
          </a:xfrm>
          <a:prstGeom prst="rect">
            <a:avLst/>
          </a:prstGeom>
          <a:noFill/>
          <a:ln w="57150" cap="flat" cmpd="sng">
            <a:solidFill>
              <a:srgbClr val="A950B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66" name="Google Shape;566;p60"/>
          <p:cNvSpPr txBox="1"/>
          <p:nvPr/>
        </p:nvSpPr>
        <p:spPr>
          <a:xfrm>
            <a:off x="933203" y="2258545"/>
            <a:ext cx="1363807"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Mark duplicates</a:t>
            </a:r>
            <a:endParaRPr sz="1100"/>
          </a:p>
        </p:txBody>
      </p:sp>
      <p:sp>
        <p:nvSpPr>
          <p:cNvPr id="567" name="Google Shape;567;p60"/>
          <p:cNvSpPr txBox="1"/>
          <p:nvPr/>
        </p:nvSpPr>
        <p:spPr>
          <a:xfrm>
            <a:off x="1995054" y="3897648"/>
            <a:ext cx="1363807" cy="900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Joint genotyping</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 sz="1400">
                <a:solidFill>
                  <a:schemeClr val="dk1"/>
                </a:solidFill>
                <a:latin typeface="Calibri"/>
                <a:ea typeface="Calibri"/>
                <a:cs typeface="Calibri"/>
                <a:sym typeface="Calibri"/>
              </a:rPr>
              <a:t>Variant filters</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61" descr="duplicate1_large.png"/>
          <p:cNvPicPr preferRelativeResize="0"/>
          <p:nvPr/>
        </p:nvPicPr>
        <p:blipFill rotWithShape="1">
          <a:blip r:embed="rId3">
            <a:alphaModFix/>
          </a:blip>
          <a:srcRect l="-2727" t="29013"/>
          <a:stretch/>
        </p:blipFill>
        <p:spPr>
          <a:xfrm>
            <a:off x="4154742" y="1347007"/>
            <a:ext cx="4563524" cy="2931849"/>
          </a:xfrm>
          <a:prstGeom prst="rect">
            <a:avLst/>
          </a:prstGeom>
          <a:noFill/>
          <a:ln>
            <a:noFill/>
          </a:ln>
        </p:spPr>
      </p:pic>
      <p:sp>
        <p:nvSpPr>
          <p:cNvPr id="574" name="Google Shape;574;p61"/>
          <p:cNvSpPr txBox="1">
            <a:spLocks noGrp="1"/>
          </p:cNvSpPr>
          <p:nvPr>
            <p:ph type="body" idx="1"/>
          </p:nvPr>
        </p:nvSpPr>
        <p:spPr>
          <a:xfrm>
            <a:off x="628650" y="1505777"/>
            <a:ext cx="7886700" cy="3126944"/>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rgbClr val="171616"/>
              </a:buClr>
              <a:buSzPts val="1800"/>
              <a:buChar char="•"/>
            </a:pPr>
            <a:r>
              <a:rPr lang="en" sz="1800">
                <a:latin typeface="Calibri"/>
                <a:ea typeface="Calibri"/>
                <a:cs typeface="Calibri"/>
                <a:sym typeface="Calibri"/>
              </a:rPr>
              <a:t>PCR duplicates - library preparation </a:t>
            </a:r>
            <a:endParaRPr/>
          </a:p>
          <a:p>
            <a:pPr marL="177800" lvl="0" indent="-177800" algn="l" rtl="0">
              <a:lnSpc>
                <a:spcPct val="90000"/>
              </a:lnSpc>
              <a:spcBef>
                <a:spcPts val="800"/>
              </a:spcBef>
              <a:spcAft>
                <a:spcPts val="0"/>
              </a:spcAft>
              <a:buClr>
                <a:srgbClr val="171616"/>
              </a:buClr>
              <a:buSzPts val="1800"/>
              <a:buChar char="•"/>
            </a:pPr>
            <a:r>
              <a:rPr lang="en" sz="1800">
                <a:latin typeface="Calibri"/>
                <a:ea typeface="Calibri"/>
                <a:cs typeface="Calibri"/>
                <a:sym typeface="Calibri"/>
              </a:rPr>
              <a:t>Optical duplicates - sequencing</a:t>
            </a:r>
            <a:endParaRPr/>
          </a:p>
          <a:p>
            <a:pPr marL="177800" lvl="0" indent="-177800" algn="l" rtl="0">
              <a:lnSpc>
                <a:spcPct val="90000"/>
              </a:lnSpc>
              <a:spcBef>
                <a:spcPts val="800"/>
              </a:spcBef>
              <a:spcAft>
                <a:spcPts val="0"/>
              </a:spcAft>
              <a:buClr>
                <a:srgbClr val="171616"/>
              </a:buClr>
              <a:buSzPts val="1800"/>
              <a:buChar char="•"/>
            </a:pPr>
            <a:r>
              <a:rPr lang="en" sz="1800">
                <a:latin typeface="Calibri"/>
                <a:ea typeface="Calibri"/>
                <a:cs typeface="Calibri"/>
                <a:sym typeface="Calibri"/>
              </a:rPr>
              <a:t>Can give false allelic ratios of variants</a:t>
            </a:r>
            <a:endParaRPr/>
          </a:p>
          <a:p>
            <a:pPr marL="177800" lvl="0" indent="-177800" algn="l" rtl="0">
              <a:lnSpc>
                <a:spcPct val="90000"/>
              </a:lnSpc>
              <a:spcBef>
                <a:spcPts val="800"/>
              </a:spcBef>
              <a:spcAft>
                <a:spcPts val="0"/>
              </a:spcAft>
              <a:buClr>
                <a:srgbClr val="171616"/>
              </a:buClr>
              <a:buSzPts val="1800"/>
              <a:buChar char="•"/>
            </a:pPr>
            <a:r>
              <a:rPr lang="en" sz="1800">
                <a:latin typeface="Calibri"/>
                <a:ea typeface="Calibri"/>
                <a:cs typeface="Calibri"/>
                <a:sym typeface="Calibri"/>
              </a:rPr>
              <a:t>Should often be removed/marked </a:t>
            </a:r>
            <a:endParaRPr/>
          </a:p>
          <a:p>
            <a:pPr marL="520700" lvl="1" indent="-177800" algn="l" rtl="0">
              <a:lnSpc>
                <a:spcPct val="90000"/>
              </a:lnSpc>
              <a:spcBef>
                <a:spcPts val="400"/>
              </a:spcBef>
              <a:spcAft>
                <a:spcPts val="0"/>
              </a:spcAft>
              <a:buClr>
                <a:srgbClr val="171616"/>
              </a:buClr>
              <a:buSzPts val="1800"/>
              <a:buChar char="•"/>
            </a:pPr>
            <a:r>
              <a:rPr lang="en">
                <a:latin typeface="Calibri"/>
                <a:ea typeface="Calibri"/>
                <a:cs typeface="Calibri"/>
                <a:sym typeface="Calibri"/>
              </a:rPr>
              <a:t>Picard MarkDuplicates</a:t>
            </a:r>
            <a:endParaRPr>
              <a:latin typeface="Calibri"/>
              <a:ea typeface="Calibri"/>
              <a:cs typeface="Calibri"/>
              <a:sym typeface="Calibri"/>
            </a:endParaRPr>
          </a:p>
          <a:p>
            <a:pPr marL="520700" lvl="1" indent="-177800" algn="l" rtl="0">
              <a:lnSpc>
                <a:spcPct val="90000"/>
              </a:lnSpc>
              <a:spcBef>
                <a:spcPts val="400"/>
              </a:spcBef>
              <a:spcAft>
                <a:spcPts val="0"/>
              </a:spcAft>
              <a:buClr>
                <a:srgbClr val="171616"/>
              </a:buClr>
              <a:buSzPts val="1800"/>
              <a:buChar char="•"/>
            </a:pPr>
            <a:r>
              <a:rPr lang="en">
                <a:latin typeface="Calibri"/>
                <a:ea typeface="Calibri"/>
                <a:cs typeface="Calibri"/>
                <a:sym typeface="Calibri"/>
              </a:rPr>
              <a:t>Samtools dedup</a:t>
            </a:r>
            <a:endParaRPr>
              <a:latin typeface="Calibri"/>
              <a:ea typeface="Calibri"/>
              <a:cs typeface="Calibri"/>
              <a:sym typeface="Calibri"/>
            </a:endParaRPr>
          </a:p>
          <a:p>
            <a:pPr marL="177800" lvl="0" indent="-38100" algn="l" rtl="0">
              <a:lnSpc>
                <a:spcPct val="90000"/>
              </a:lnSpc>
              <a:spcBef>
                <a:spcPts val="800"/>
              </a:spcBef>
              <a:spcAft>
                <a:spcPts val="0"/>
              </a:spcAft>
              <a:buClr>
                <a:srgbClr val="171616"/>
              </a:buClr>
              <a:buSzPts val="2100"/>
              <a:buNone/>
            </a:pPr>
            <a:endParaRPr/>
          </a:p>
        </p:txBody>
      </p:sp>
      <p:sp>
        <p:nvSpPr>
          <p:cNvPr id="575" name="Google Shape;575;p61"/>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Duplicate reads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2"/>
          <p:cNvSpPr/>
          <p:nvPr/>
        </p:nvSpPr>
        <p:spPr>
          <a:xfrm>
            <a:off x="2459387" y="3068665"/>
            <a:ext cx="3998563" cy="1560428"/>
          </a:xfrm>
          <a:prstGeom prst="rect">
            <a:avLst/>
          </a:prstGeom>
          <a:solidFill>
            <a:srgbClr val="EDF4D9"/>
          </a:solidFill>
          <a:ln>
            <a:noFill/>
          </a:ln>
        </p:spPr>
        <p:txBody>
          <a:bodyPr spcFirstLastPara="1" wrap="square" lIns="68575" tIns="34275" rIns="68575" bIns="34275" anchor="ctr" anchorCtr="0">
            <a:noAutofit/>
          </a:bodyPr>
          <a:lstStyle/>
          <a:p>
            <a:pPr marL="342900" marR="0" lvl="1" indent="0" algn="l" rtl="0">
              <a:spcBef>
                <a:spcPts val="0"/>
              </a:spcBef>
              <a:spcAft>
                <a:spcPts val="0"/>
              </a:spcAft>
              <a:buNone/>
            </a:pPr>
            <a:r>
              <a:rPr lang="en" sz="1800" b="0" i="0" u="none" strike="noStrike" cap="none">
                <a:solidFill>
                  <a:schemeClr val="dk1"/>
                </a:solidFill>
                <a:latin typeface="Calibri"/>
                <a:ea typeface="Calibri"/>
                <a:cs typeface="Calibri"/>
                <a:sym typeface="Calibri"/>
              </a:rPr>
              <a:t>File endings</a:t>
            </a:r>
            <a:endParaRPr sz="1100"/>
          </a:p>
          <a:p>
            <a:pPr marL="342900" marR="0" lvl="1" indent="0" algn="l" rtl="0">
              <a:spcBef>
                <a:spcPts val="0"/>
              </a:spcBef>
              <a:spcAft>
                <a:spcPts val="0"/>
              </a:spcAft>
              <a:buNone/>
            </a:pPr>
            <a:r>
              <a:rPr lang="en" sz="1500" b="0" i="0" u="none" strike="noStrike" cap="none">
                <a:solidFill>
                  <a:schemeClr val="dk1"/>
                </a:solidFill>
                <a:latin typeface="Calibri"/>
                <a:ea typeface="Calibri"/>
                <a:cs typeface="Calibri"/>
                <a:sym typeface="Calibri"/>
              </a:rPr>
              <a:t>Reference genome (</a:t>
            </a:r>
            <a:r>
              <a:rPr lang="en" sz="1500" b="1" i="0" u="none" strike="noStrike" cap="none">
                <a:solidFill>
                  <a:schemeClr val="dk1"/>
                </a:solidFill>
                <a:latin typeface="Calibri"/>
                <a:ea typeface="Calibri"/>
                <a:cs typeface="Calibri"/>
                <a:sym typeface="Calibri"/>
              </a:rPr>
              <a:t>.fasta.fai/fasta.dict</a:t>
            </a:r>
            <a:r>
              <a:rPr lang="en" sz="1500" b="0" i="0" u="none" strike="noStrike" cap="none">
                <a:solidFill>
                  <a:schemeClr val="dk1"/>
                </a:solidFill>
                <a:latin typeface="Calibri"/>
                <a:ea typeface="Calibri"/>
                <a:cs typeface="Calibri"/>
                <a:sym typeface="Calibri"/>
              </a:rPr>
              <a:t>)</a:t>
            </a:r>
            <a:endParaRPr sz="1100"/>
          </a:p>
          <a:p>
            <a:pPr marL="342900" marR="0" lvl="1" indent="0" algn="l" rtl="0">
              <a:spcBef>
                <a:spcPts val="0"/>
              </a:spcBef>
              <a:spcAft>
                <a:spcPts val="0"/>
              </a:spcAft>
              <a:buNone/>
            </a:pPr>
            <a:r>
              <a:rPr lang="en" sz="1500" b="0" i="0" u="none" strike="noStrike" cap="none">
                <a:solidFill>
                  <a:schemeClr val="dk1"/>
                </a:solidFill>
                <a:latin typeface="Calibri"/>
                <a:ea typeface="Calibri"/>
                <a:cs typeface="Calibri"/>
                <a:sym typeface="Calibri"/>
              </a:rPr>
              <a:t>Aligned reads (</a:t>
            </a:r>
            <a:r>
              <a:rPr lang="en" sz="1500" b="1" i="0" u="none" strike="noStrike" cap="none">
                <a:solidFill>
                  <a:schemeClr val="dk1"/>
                </a:solidFill>
                <a:latin typeface="Calibri"/>
                <a:ea typeface="Calibri"/>
                <a:cs typeface="Calibri"/>
                <a:sym typeface="Calibri"/>
              </a:rPr>
              <a:t>.bam.bai</a:t>
            </a:r>
            <a:r>
              <a:rPr lang="en" sz="1500" b="0" i="0" u="none" strike="noStrike" cap="none">
                <a:solidFill>
                  <a:schemeClr val="dk1"/>
                </a:solidFill>
                <a:latin typeface="Calibri"/>
                <a:ea typeface="Calibri"/>
                <a:cs typeface="Calibri"/>
                <a:sym typeface="Calibri"/>
              </a:rPr>
              <a:t>)</a:t>
            </a:r>
            <a:endParaRPr sz="1100"/>
          </a:p>
          <a:p>
            <a:pPr marL="342900" marR="0" lvl="1" indent="0" algn="l" rtl="0">
              <a:spcBef>
                <a:spcPts val="0"/>
              </a:spcBef>
              <a:spcAft>
                <a:spcPts val="0"/>
              </a:spcAft>
              <a:buNone/>
            </a:pPr>
            <a:r>
              <a:rPr lang="en" sz="1500" b="0" i="0" u="none" strike="noStrike" cap="none">
                <a:solidFill>
                  <a:schemeClr val="dk1"/>
                </a:solidFill>
                <a:latin typeface="Calibri"/>
                <a:ea typeface="Calibri"/>
                <a:cs typeface="Calibri"/>
                <a:sym typeface="Calibri"/>
              </a:rPr>
              <a:t>Variants </a:t>
            </a:r>
            <a:r>
              <a:rPr lang="en" sz="1500" b="1" i="0" u="none" strike="noStrike" cap="none">
                <a:solidFill>
                  <a:schemeClr val="dk1"/>
                </a:solidFill>
                <a:latin typeface="Calibri"/>
                <a:ea typeface="Calibri"/>
                <a:cs typeface="Calibri"/>
                <a:sym typeface="Calibri"/>
              </a:rPr>
              <a:t>(.vcf.idx</a:t>
            </a:r>
            <a:r>
              <a:rPr lang="en" sz="1500" b="0" i="0" u="none" strike="noStrike" cap="none">
                <a:solidFill>
                  <a:schemeClr val="dk1"/>
                </a:solidFill>
                <a:latin typeface="Calibri"/>
                <a:ea typeface="Calibri"/>
                <a:cs typeface="Calibri"/>
                <a:sym typeface="Calibri"/>
              </a:rPr>
              <a:t>)</a:t>
            </a:r>
            <a:endParaRPr sz="15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581" name="Google Shape;581;p62"/>
          <p:cNvSpPr txBox="1">
            <a:spLocks noGrp="1"/>
          </p:cNvSpPr>
          <p:nvPr>
            <p:ph type="body" idx="1"/>
          </p:nvPr>
        </p:nvSpPr>
        <p:spPr>
          <a:xfrm>
            <a:off x="778790" y="1371601"/>
            <a:ext cx="7985502" cy="1847506"/>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rgbClr val="171616"/>
              </a:buClr>
              <a:buSzPts val="1800"/>
              <a:buChar char="•"/>
            </a:pPr>
            <a:r>
              <a:rPr lang="en" sz="1800">
                <a:latin typeface="Calibri"/>
                <a:ea typeface="Calibri"/>
                <a:cs typeface="Calibri"/>
                <a:sym typeface="Calibri"/>
              </a:rPr>
              <a:t>Most large files that we work with need indices - Allows efficient access</a:t>
            </a:r>
            <a:endParaRPr/>
          </a:p>
          <a:p>
            <a:pPr marL="177800" lvl="0" indent="-177800" algn="l" rtl="0">
              <a:lnSpc>
                <a:spcPct val="90000"/>
              </a:lnSpc>
              <a:spcBef>
                <a:spcPts val="800"/>
              </a:spcBef>
              <a:spcAft>
                <a:spcPts val="0"/>
              </a:spcAft>
              <a:buClr>
                <a:srgbClr val="171616"/>
              </a:buClr>
              <a:buSzPts val="1800"/>
              <a:buChar char="•"/>
            </a:pPr>
            <a:r>
              <a:rPr lang="en" sz="1800">
                <a:latin typeface="Calibri"/>
                <a:ea typeface="Calibri"/>
                <a:cs typeface="Calibri"/>
                <a:sym typeface="Calibri"/>
              </a:rPr>
              <a:t>Different indices for different file types</a:t>
            </a:r>
            <a:endParaRPr/>
          </a:p>
          <a:p>
            <a:pPr marL="177800" lvl="0" indent="-177800" algn="l" rtl="0">
              <a:lnSpc>
                <a:spcPct val="90000"/>
              </a:lnSpc>
              <a:spcBef>
                <a:spcPts val="800"/>
              </a:spcBef>
              <a:spcAft>
                <a:spcPts val="0"/>
              </a:spcAft>
              <a:buClr>
                <a:srgbClr val="171616"/>
              </a:buClr>
              <a:buSzPts val="1800"/>
              <a:buChar char="•"/>
            </a:pPr>
            <a:r>
              <a:rPr lang="en" sz="1800">
                <a:latin typeface="Calibri"/>
                <a:ea typeface="Calibri"/>
                <a:cs typeface="Calibri"/>
                <a:sym typeface="Calibri"/>
              </a:rPr>
              <a:t>The index is stored in a file with specific ending</a:t>
            </a:r>
            <a:endParaRPr/>
          </a:p>
          <a:p>
            <a:pPr marL="177800" lvl="0" indent="-177800" algn="l" rtl="0">
              <a:lnSpc>
                <a:spcPct val="90000"/>
              </a:lnSpc>
              <a:spcBef>
                <a:spcPts val="800"/>
              </a:spcBef>
              <a:spcAft>
                <a:spcPts val="0"/>
              </a:spcAft>
              <a:buClr>
                <a:srgbClr val="171616"/>
              </a:buClr>
              <a:buSzPts val="1800"/>
              <a:buChar char="•"/>
            </a:pPr>
            <a:r>
              <a:rPr lang="en" sz="1800">
                <a:latin typeface="Calibri"/>
                <a:ea typeface="Calibri"/>
                <a:cs typeface="Calibri"/>
                <a:sym typeface="Calibri"/>
              </a:rPr>
              <a:t>Most tools will find the index file automatically as long as the ending is correct</a:t>
            </a:r>
            <a:endParaRPr/>
          </a:p>
          <a:p>
            <a:pPr marL="0" lvl="0" indent="0" algn="l" rtl="0">
              <a:lnSpc>
                <a:spcPct val="90000"/>
              </a:lnSpc>
              <a:spcBef>
                <a:spcPts val="800"/>
              </a:spcBef>
              <a:spcAft>
                <a:spcPts val="0"/>
              </a:spcAft>
              <a:buClr>
                <a:srgbClr val="171616"/>
              </a:buClr>
              <a:buSzPts val="2100"/>
              <a:buNone/>
            </a:pPr>
            <a:endParaRPr/>
          </a:p>
        </p:txBody>
      </p:sp>
      <p:sp>
        <p:nvSpPr>
          <p:cNvPr id="582" name="Google Shape;582;p62"/>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File indices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3"/>
          <p:cNvSpPr/>
          <p:nvPr/>
        </p:nvSpPr>
        <p:spPr>
          <a:xfrm>
            <a:off x="743919" y="2010556"/>
            <a:ext cx="7241583" cy="2109074"/>
          </a:xfrm>
          <a:prstGeom prst="rect">
            <a:avLst/>
          </a:prstGeom>
          <a:solidFill>
            <a:srgbClr val="EDF4D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588" name="Google Shape;588;p63"/>
          <p:cNvSpPr txBox="1">
            <a:spLocks noGrp="1"/>
          </p:cNvSpPr>
          <p:nvPr>
            <p:ph type="body" idx="1"/>
          </p:nvPr>
        </p:nvSpPr>
        <p:spPr>
          <a:xfrm>
            <a:off x="458864" y="1153667"/>
            <a:ext cx="8476060" cy="622596"/>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171616"/>
              </a:buClr>
              <a:buSzPts val="2100"/>
              <a:buNone/>
            </a:pPr>
            <a:r>
              <a:rPr lang="en">
                <a:latin typeface="Calibri"/>
                <a:ea typeface="Calibri"/>
                <a:cs typeface="Calibri"/>
                <a:sym typeface="Calibri"/>
              </a:rPr>
              <a:t>Tags that mark which </a:t>
            </a:r>
            <a:r>
              <a:rPr lang="en" i="1">
                <a:latin typeface="Calibri"/>
                <a:ea typeface="Calibri"/>
                <a:cs typeface="Calibri"/>
                <a:sym typeface="Calibri"/>
              </a:rPr>
              <a:t>sample</a:t>
            </a:r>
            <a:r>
              <a:rPr lang="en">
                <a:latin typeface="Calibri"/>
                <a:ea typeface="Calibri"/>
                <a:cs typeface="Calibri"/>
                <a:sym typeface="Calibri"/>
              </a:rPr>
              <a:t> and </a:t>
            </a:r>
            <a:r>
              <a:rPr lang="en" i="1">
                <a:latin typeface="Calibri"/>
                <a:ea typeface="Calibri"/>
                <a:cs typeface="Calibri"/>
                <a:sym typeface="Calibri"/>
              </a:rPr>
              <a:t>sequencing run </a:t>
            </a:r>
            <a:r>
              <a:rPr lang="en">
                <a:latin typeface="Calibri"/>
                <a:ea typeface="Calibri"/>
                <a:cs typeface="Calibri"/>
                <a:sym typeface="Calibri"/>
              </a:rPr>
              <a:t>each read comes from</a:t>
            </a:r>
            <a:endParaRPr/>
          </a:p>
          <a:p>
            <a:pPr marL="342900" lvl="1" indent="0" algn="l" rtl="0">
              <a:lnSpc>
                <a:spcPct val="90000"/>
              </a:lnSpc>
              <a:spcBef>
                <a:spcPts val="400"/>
              </a:spcBef>
              <a:spcAft>
                <a:spcPts val="0"/>
              </a:spcAft>
              <a:buClr>
                <a:srgbClr val="171616"/>
              </a:buClr>
              <a:buSzPts val="1800"/>
              <a:buNone/>
            </a:pPr>
            <a:endParaRPr/>
          </a:p>
          <a:p>
            <a:pPr marL="0" lvl="0" indent="0" algn="l" rtl="0">
              <a:lnSpc>
                <a:spcPct val="90000"/>
              </a:lnSpc>
              <a:spcBef>
                <a:spcPts val="800"/>
              </a:spcBef>
              <a:spcAft>
                <a:spcPts val="0"/>
              </a:spcAft>
              <a:buClr>
                <a:srgbClr val="171616"/>
              </a:buClr>
              <a:buSzPts val="2100"/>
              <a:buNone/>
            </a:pPr>
            <a:endParaRPr/>
          </a:p>
        </p:txBody>
      </p:sp>
      <p:sp>
        <p:nvSpPr>
          <p:cNvPr id="589" name="Google Shape;589;p63"/>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ReadGroups</a:t>
            </a:r>
            <a:endParaRPr/>
          </a:p>
        </p:txBody>
      </p:sp>
      <p:pic>
        <p:nvPicPr>
          <p:cNvPr id="590" name="Google Shape;590;p63"/>
          <p:cNvPicPr preferRelativeResize="0"/>
          <p:nvPr/>
        </p:nvPicPr>
        <p:blipFill rotWithShape="1">
          <a:blip r:embed="rId3">
            <a:alphaModFix/>
          </a:blip>
          <a:srcRect/>
          <a:stretch/>
        </p:blipFill>
        <p:spPr>
          <a:xfrm>
            <a:off x="5644010" y="2386964"/>
            <a:ext cx="1858418" cy="1507773"/>
          </a:xfrm>
          <a:prstGeom prst="rect">
            <a:avLst/>
          </a:prstGeom>
          <a:noFill/>
          <a:ln>
            <a:noFill/>
          </a:ln>
        </p:spPr>
      </p:pic>
      <p:sp>
        <p:nvSpPr>
          <p:cNvPr id="591" name="Google Shape;591;p63"/>
          <p:cNvSpPr txBox="1"/>
          <p:nvPr/>
        </p:nvSpPr>
        <p:spPr>
          <a:xfrm>
            <a:off x="840813" y="2208514"/>
            <a:ext cx="4320122" cy="1523494"/>
          </a:xfrm>
          <a:prstGeom prst="rect">
            <a:avLst/>
          </a:prstGeom>
          <a:noFill/>
          <a:ln>
            <a:noFill/>
          </a:ln>
        </p:spPr>
        <p:txBody>
          <a:bodyPr spcFirstLastPara="1" wrap="square" lIns="68575" tIns="34275" rIns="68575" bIns="34275" anchor="t" anchorCtr="0">
            <a:spAutoFit/>
          </a:bodyPr>
          <a:lstStyle/>
          <a:p>
            <a:pPr marL="342900" marR="0" lvl="1" indent="0" algn="l" rtl="0">
              <a:spcBef>
                <a:spcPts val="0"/>
              </a:spcBef>
              <a:spcAft>
                <a:spcPts val="0"/>
              </a:spcAft>
              <a:buNone/>
            </a:pPr>
            <a:r>
              <a:rPr lang="en" sz="1400" b="1" i="0" u="sng" strike="noStrike" cap="none">
                <a:solidFill>
                  <a:schemeClr val="dk1"/>
                </a:solidFill>
                <a:latin typeface="Calibri"/>
                <a:ea typeface="Calibri"/>
                <a:cs typeface="Calibri"/>
                <a:sym typeface="Calibri"/>
              </a:rPr>
              <a:t>REQUIRED TAGS</a:t>
            </a:r>
            <a:endParaRPr sz="1100"/>
          </a:p>
          <a:p>
            <a:pPr marL="342900" marR="0" lvl="1" indent="0" algn="l" rtl="0">
              <a:spcBef>
                <a:spcPts val="0"/>
              </a:spcBef>
              <a:spcAft>
                <a:spcPts val="0"/>
              </a:spcAft>
              <a:buNone/>
            </a:pPr>
            <a:endParaRPr sz="1400" b="1" i="0" u="sng" strike="noStrike" cap="none">
              <a:solidFill>
                <a:schemeClr val="dk1"/>
              </a:solidFill>
              <a:latin typeface="Calibri"/>
              <a:ea typeface="Calibri"/>
              <a:cs typeface="Calibri"/>
              <a:sym typeface="Calibri"/>
            </a:endParaRPr>
          </a:p>
          <a:p>
            <a:pPr marL="342900" marR="0" lvl="1" indent="0" algn="l" rtl="0">
              <a:spcBef>
                <a:spcPts val="0"/>
              </a:spcBef>
              <a:spcAft>
                <a:spcPts val="0"/>
              </a:spcAft>
              <a:buNone/>
            </a:pPr>
            <a:r>
              <a:rPr lang="en" sz="1400" b="0" i="0" u="none" strike="noStrike" cap="none">
                <a:solidFill>
                  <a:schemeClr val="dk1"/>
                </a:solidFill>
                <a:latin typeface="Calibri"/>
                <a:ea typeface="Calibri"/>
                <a:cs typeface="Calibri"/>
                <a:sym typeface="Calibri"/>
              </a:rPr>
              <a:t>RGID: unique identifier of sequencing run</a:t>
            </a:r>
            <a:endParaRPr sz="1100"/>
          </a:p>
          <a:p>
            <a:pPr marL="342900" marR="0" lvl="1" indent="0" algn="l" rtl="0">
              <a:spcBef>
                <a:spcPts val="0"/>
              </a:spcBef>
              <a:spcAft>
                <a:spcPts val="0"/>
              </a:spcAft>
              <a:buNone/>
            </a:pPr>
            <a:r>
              <a:rPr lang="en" sz="1400" b="0" i="0" u="none" strike="noStrike" cap="none">
                <a:solidFill>
                  <a:schemeClr val="dk1"/>
                </a:solidFill>
                <a:latin typeface="Calibri"/>
                <a:ea typeface="Calibri"/>
                <a:cs typeface="Calibri"/>
                <a:sym typeface="Calibri"/>
              </a:rPr>
              <a:t>RGLB: library id, used to get correct duplicate marking</a:t>
            </a:r>
            <a:endParaRPr sz="1100"/>
          </a:p>
          <a:p>
            <a:pPr marL="342900" marR="0" lvl="1" indent="0" algn="l" rtl="0">
              <a:spcBef>
                <a:spcPts val="0"/>
              </a:spcBef>
              <a:spcAft>
                <a:spcPts val="0"/>
              </a:spcAft>
              <a:buNone/>
            </a:pPr>
            <a:r>
              <a:rPr lang="en" sz="1400" b="0" i="0" u="none" strike="noStrike" cap="none">
                <a:solidFill>
                  <a:schemeClr val="dk1"/>
                </a:solidFill>
                <a:latin typeface="Calibri"/>
                <a:ea typeface="Calibri"/>
                <a:cs typeface="Calibri"/>
                <a:sym typeface="Calibri"/>
              </a:rPr>
              <a:t>RGPL: platform (here Illumina)</a:t>
            </a:r>
            <a:endParaRPr sz="1100"/>
          </a:p>
          <a:p>
            <a:pPr marL="342900" marR="0" lvl="1" indent="0" algn="l" rtl="0">
              <a:spcBef>
                <a:spcPts val="0"/>
              </a:spcBef>
              <a:spcAft>
                <a:spcPts val="0"/>
              </a:spcAft>
              <a:buNone/>
            </a:pPr>
            <a:r>
              <a:rPr lang="en" sz="1400" b="0" i="0" u="none" strike="noStrike" cap="none">
                <a:solidFill>
                  <a:schemeClr val="dk1"/>
                </a:solidFill>
                <a:latin typeface="Calibri"/>
                <a:ea typeface="Calibri"/>
                <a:cs typeface="Calibri"/>
                <a:sym typeface="Calibri"/>
              </a:rPr>
              <a:t>RGPU: platform unit</a:t>
            </a:r>
            <a:endParaRPr sz="1100"/>
          </a:p>
          <a:p>
            <a:pPr marL="342900" marR="0" lvl="1" indent="0" algn="l" rtl="0">
              <a:spcBef>
                <a:spcPts val="0"/>
              </a:spcBef>
              <a:spcAft>
                <a:spcPts val="0"/>
              </a:spcAft>
              <a:buNone/>
            </a:pPr>
            <a:r>
              <a:rPr lang="en" sz="1400" b="1" i="0" u="none" strike="noStrike" cap="none">
                <a:solidFill>
                  <a:schemeClr val="dk1"/>
                </a:solidFill>
                <a:latin typeface="Calibri"/>
                <a:ea typeface="Calibri"/>
                <a:cs typeface="Calibri"/>
                <a:sym typeface="Calibri"/>
              </a:rPr>
              <a:t>RGSM: </a:t>
            </a:r>
            <a:r>
              <a:rPr lang="en" sz="1400" b="0" i="0" u="none" strike="noStrike" cap="none">
                <a:solidFill>
                  <a:schemeClr val="dk1"/>
                </a:solidFill>
                <a:latin typeface="Calibri"/>
                <a:ea typeface="Calibri"/>
                <a:cs typeface="Calibri"/>
                <a:sym typeface="Calibri"/>
              </a:rPr>
              <a:t>sample name used in the vcf file</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4"/>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400"/>
              <a:buFont typeface="Arial"/>
              <a:buNone/>
            </a:pPr>
            <a:r>
              <a:rPr lang="en" sz="2400"/>
              <a:t>Part3: Bash script for variant calling</a:t>
            </a:r>
            <a:endParaRPr/>
          </a:p>
        </p:txBody>
      </p:sp>
      <p:pic>
        <p:nvPicPr>
          <p:cNvPr id="597" name="Google Shape;597;p64"/>
          <p:cNvPicPr preferRelativeResize="0"/>
          <p:nvPr/>
        </p:nvPicPr>
        <p:blipFill rotWithShape="1">
          <a:blip r:embed="rId3">
            <a:alphaModFix/>
          </a:blip>
          <a:srcRect/>
          <a:stretch/>
        </p:blipFill>
        <p:spPr>
          <a:xfrm>
            <a:off x="2170654" y="1061720"/>
            <a:ext cx="5093551" cy="38079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5"/>
          <p:cNvSpPr txBox="1">
            <a:spLocks noGrp="1"/>
          </p:cNvSpPr>
          <p:nvPr>
            <p:ph type="body" idx="1"/>
          </p:nvPr>
        </p:nvSpPr>
        <p:spPr>
          <a:xfrm>
            <a:off x="628650" y="1122850"/>
            <a:ext cx="7886700" cy="3517622"/>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r>
              <a:rPr lang="en" b="1" dirty="0"/>
              <a:t>Copying</a:t>
            </a:r>
            <a:r>
              <a:rPr lang="en" dirty="0"/>
              <a:t> commands to terminal can introduce errors</a:t>
            </a:r>
            <a:endParaRPr dirty="0"/>
          </a:p>
          <a:p>
            <a:pPr marL="520700" lvl="1" indent="-177800" algn="l" rtl="0">
              <a:spcBef>
                <a:spcPts val="400"/>
              </a:spcBef>
              <a:spcAft>
                <a:spcPts val="0"/>
              </a:spcAft>
              <a:buSzPts val="1400"/>
              <a:buChar char="•"/>
            </a:pPr>
            <a:r>
              <a:rPr lang="en" dirty="0"/>
              <a:t>Type commands in terminal or</a:t>
            </a:r>
            <a:endParaRPr dirty="0"/>
          </a:p>
          <a:p>
            <a:pPr marL="520700" lvl="1" indent="-177800" algn="l" rtl="0">
              <a:lnSpc>
                <a:spcPct val="90000"/>
              </a:lnSpc>
              <a:spcBef>
                <a:spcPts val="400"/>
              </a:spcBef>
              <a:spcAft>
                <a:spcPts val="0"/>
              </a:spcAft>
              <a:buClr>
                <a:srgbClr val="171616"/>
              </a:buClr>
              <a:buSzPts val="1800"/>
              <a:buChar char="•"/>
            </a:pPr>
            <a:r>
              <a:rPr lang="en" dirty="0"/>
              <a:t>Copy and edit in text editor </a:t>
            </a:r>
            <a:endParaRPr dirty="0"/>
          </a:p>
          <a:p>
            <a:pPr marL="0" lvl="0" indent="0" algn="l" rtl="0">
              <a:lnSpc>
                <a:spcPct val="90000"/>
              </a:lnSpc>
              <a:spcBef>
                <a:spcPts val="400"/>
              </a:spcBef>
              <a:spcAft>
                <a:spcPts val="0"/>
              </a:spcAft>
              <a:buNone/>
            </a:pPr>
            <a:r>
              <a:rPr lang="en" b="1" dirty="0"/>
              <a:t>Backslash “\”</a:t>
            </a:r>
            <a:endParaRPr b="1" dirty="0"/>
          </a:p>
          <a:p>
            <a:pPr marL="520700" lvl="1" indent="-177800" algn="l" rtl="0">
              <a:lnSpc>
                <a:spcPct val="90000"/>
              </a:lnSpc>
              <a:spcBef>
                <a:spcPts val="400"/>
              </a:spcBef>
              <a:spcAft>
                <a:spcPts val="0"/>
              </a:spcAft>
              <a:buClr>
                <a:srgbClr val="171616"/>
              </a:buClr>
              <a:buSzPts val="1800"/>
              <a:buChar char="•"/>
            </a:pPr>
            <a:r>
              <a:rPr lang="en" dirty="0"/>
              <a:t>the command continues on the next line, but should not be included when the command is copied</a:t>
            </a:r>
            <a:endParaRPr dirty="0"/>
          </a:p>
          <a:p>
            <a:pPr marL="0" lvl="0" indent="0" algn="l" rtl="0">
              <a:lnSpc>
                <a:spcPct val="90000"/>
              </a:lnSpc>
              <a:spcBef>
                <a:spcPts val="800"/>
              </a:spcBef>
              <a:spcAft>
                <a:spcPts val="0"/>
              </a:spcAft>
              <a:buNone/>
            </a:pPr>
            <a:r>
              <a:rPr lang="en" b="1" dirty="0"/>
              <a:t>Pipe “|” </a:t>
            </a:r>
            <a:endParaRPr b="1" dirty="0"/>
          </a:p>
          <a:p>
            <a:pPr marL="520700" lvl="1" indent="-177800" algn="l" rtl="0">
              <a:lnSpc>
                <a:spcPct val="90000"/>
              </a:lnSpc>
              <a:spcBef>
                <a:spcPts val="400"/>
              </a:spcBef>
              <a:spcAft>
                <a:spcPts val="0"/>
              </a:spcAft>
              <a:buClr>
                <a:srgbClr val="171616"/>
              </a:buClr>
              <a:buSzPts val="1800"/>
              <a:buChar char="•"/>
            </a:pPr>
            <a:r>
              <a:rPr lang="en" dirty="0"/>
              <a:t>Bwa mem </a:t>
            </a:r>
            <a:r>
              <a:rPr lang="en" dirty="0" err="1"/>
              <a:t>ref.fa</a:t>
            </a:r>
            <a:r>
              <a:rPr lang="en" dirty="0"/>
              <a:t> </a:t>
            </a:r>
            <a:r>
              <a:rPr lang="en" dirty="0" err="1"/>
              <a:t>fastq.fq</a:t>
            </a:r>
            <a:r>
              <a:rPr lang="en" dirty="0"/>
              <a:t> | </a:t>
            </a:r>
            <a:r>
              <a:rPr lang="en" dirty="0" err="1"/>
              <a:t>samtools</a:t>
            </a:r>
            <a:r>
              <a:rPr lang="en" dirty="0"/>
              <a:t> sort &gt; </a:t>
            </a:r>
            <a:r>
              <a:rPr lang="en" dirty="0" err="1"/>
              <a:t>output.bam</a:t>
            </a:r>
            <a:endParaRPr dirty="0"/>
          </a:p>
          <a:p>
            <a:pPr marL="177800" lvl="0" indent="0" algn="l" rtl="0">
              <a:lnSpc>
                <a:spcPct val="90000"/>
              </a:lnSpc>
              <a:spcBef>
                <a:spcPts val="800"/>
              </a:spcBef>
              <a:spcAft>
                <a:spcPts val="0"/>
              </a:spcAft>
              <a:buNone/>
            </a:pPr>
            <a:endParaRPr dirty="0"/>
          </a:p>
        </p:txBody>
      </p:sp>
      <p:sp>
        <p:nvSpPr>
          <p:cNvPr id="603" name="Google Shape;603;p65"/>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General advice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p:nvPr/>
        </p:nvSpPr>
        <p:spPr>
          <a:xfrm>
            <a:off x="556590" y="1883017"/>
            <a:ext cx="7906523" cy="2936296"/>
          </a:xfrm>
          <a:prstGeom prst="rect">
            <a:avLst/>
          </a:prstGeom>
          <a:solidFill>
            <a:srgbClr val="EDF4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72" name="Google Shape;272;p39"/>
          <p:cNvSpPr txBox="1">
            <a:spLocks noGrp="1"/>
          </p:cNvSpPr>
          <p:nvPr>
            <p:ph type="body" idx="1"/>
          </p:nvPr>
        </p:nvSpPr>
        <p:spPr>
          <a:xfrm>
            <a:off x="818284" y="1160738"/>
            <a:ext cx="7644000" cy="630600"/>
          </a:xfrm>
          <a:prstGeom prst="rect">
            <a:avLst/>
          </a:prstGeom>
          <a:noFill/>
          <a:ln>
            <a:noFill/>
          </a:ln>
        </p:spPr>
        <p:txBody>
          <a:bodyPr spcFirstLastPara="1" wrap="square" lIns="68575" tIns="34275" rIns="68575" bIns="34275" anchor="t" anchorCtr="0">
            <a:noAutofit/>
          </a:bodyPr>
          <a:lstStyle/>
          <a:p>
            <a:pPr marL="0" lvl="0" indent="0" algn="l" rtl="0">
              <a:lnSpc>
                <a:spcPct val="70000"/>
              </a:lnSpc>
              <a:spcBef>
                <a:spcPts val="0"/>
              </a:spcBef>
              <a:spcAft>
                <a:spcPts val="0"/>
              </a:spcAft>
              <a:buClr>
                <a:srgbClr val="171616"/>
              </a:buClr>
              <a:buSzPts val="840"/>
              <a:buNone/>
            </a:pPr>
            <a:r>
              <a:rPr lang="en" sz="1800" dirty="0">
                <a:latin typeface="Calibri"/>
                <a:ea typeface="Calibri"/>
                <a:cs typeface="Calibri"/>
                <a:sym typeface="Calibri"/>
              </a:rPr>
              <a:t>Finding variants allows us to connect genetics to biology, </a:t>
            </a:r>
          </a:p>
          <a:p>
            <a:pPr marL="0" lvl="0" indent="0" algn="l" rtl="0">
              <a:lnSpc>
                <a:spcPct val="70000"/>
              </a:lnSpc>
              <a:spcBef>
                <a:spcPts val="0"/>
              </a:spcBef>
              <a:spcAft>
                <a:spcPts val="0"/>
              </a:spcAft>
              <a:buClr>
                <a:srgbClr val="171616"/>
              </a:buClr>
              <a:buSzPts val="840"/>
              <a:buNone/>
            </a:pPr>
            <a:endParaRPr sz="1800" dirty="0">
              <a:latin typeface="Calibri"/>
              <a:ea typeface="Calibri"/>
              <a:cs typeface="Calibri"/>
              <a:sym typeface="Calibri"/>
            </a:endParaRPr>
          </a:p>
          <a:p>
            <a:pPr marL="0" lvl="0" indent="0" algn="l" rtl="0">
              <a:lnSpc>
                <a:spcPct val="70000"/>
              </a:lnSpc>
              <a:spcBef>
                <a:spcPts val="0"/>
              </a:spcBef>
              <a:spcAft>
                <a:spcPts val="0"/>
              </a:spcAft>
              <a:buClr>
                <a:srgbClr val="171616"/>
              </a:buClr>
              <a:buSzPts val="840"/>
              <a:buNone/>
            </a:pPr>
            <a:r>
              <a:rPr lang="en" sz="1800" dirty="0">
                <a:latin typeface="Calibri"/>
                <a:ea typeface="Calibri"/>
                <a:cs typeface="Calibri"/>
                <a:sym typeface="Calibri"/>
              </a:rPr>
              <a:t>from diagnosing disease to understanding population history</a:t>
            </a:r>
            <a:endParaRPr sz="1800" dirty="0">
              <a:latin typeface="Calibri"/>
              <a:ea typeface="Calibri"/>
              <a:cs typeface="Calibri"/>
              <a:sym typeface="Calibri"/>
            </a:endParaRPr>
          </a:p>
          <a:p>
            <a:pPr marL="0" lvl="0" indent="0" algn="l" rtl="0">
              <a:lnSpc>
                <a:spcPct val="70000"/>
              </a:lnSpc>
              <a:spcBef>
                <a:spcPts val="800"/>
              </a:spcBef>
              <a:spcAft>
                <a:spcPts val="0"/>
              </a:spcAft>
              <a:buClr>
                <a:srgbClr val="171616"/>
              </a:buClr>
              <a:buSzPts val="600"/>
              <a:buNone/>
            </a:pPr>
            <a:endParaRPr sz="800" dirty="0">
              <a:latin typeface="Calibri"/>
              <a:ea typeface="Calibri"/>
              <a:cs typeface="Calibri"/>
              <a:sym typeface="Calibri"/>
            </a:endParaRPr>
          </a:p>
        </p:txBody>
      </p:sp>
      <p:sp>
        <p:nvSpPr>
          <p:cNvPr id="273" name="Google Shape;273;p39"/>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Variant calling applications</a:t>
            </a:r>
            <a:endParaRPr/>
          </a:p>
        </p:txBody>
      </p:sp>
      <p:pic>
        <p:nvPicPr>
          <p:cNvPr id="274" name="Google Shape;274;p39"/>
          <p:cNvPicPr preferRelativeResize="0"/>
          <p:nvPr/>
        </p:nvPicPr>
        <p:blipFill rotWithShape="1">
          <a:blip r:embed="rId3">
            <a:alphaModFix/>
          </a:blip>
          <a:srcRect/>
          <a:stretch/>
        </p:blipFill>
        <p:spPr>
          <a:xfrm>
            <a:off x="6002751" y="2742060"/>
            <a:ext cx="1465643" cy="1618217"/>
          </a:xfrm>
          <a:prstGeom prst="rect">
            <a:avLst/>
          </a:prstGeom>
          <a:noFill/>
          <a:ln>
            <a:noFill/>
          </a:ln>
        </p:spPr>
      </p:pic>
      <p:sp>
        <p:nvSpPr>
          <p:cNvPr id="275" name="Google Shape;275;p39"/>
          <p:cNvSpPr txBox="1"/>
          <p:nvPr/>
        </p:nvSpPr>
        <p:spPr>
          <a:xfrm>
            <a:off x="1573369" y="4345634"/>
            <a:ext cx="2243546"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GWAS/manhattan plot</a:t>
            </a:r>
            <a:endParaRPr sz="1100"/>
          </a:p>
        </p:txBody>
      </p:sp>
      <p:sp>
        <p:nvSpPr>
          <p:cNvPr id="276" name="Google Shape;276;p39"/>
          <p:cNvSpPr txBox="1"/>
          <p:nvPr/>
        </p:nvSpPr>
        <p:spPr>
          <a:xfrm>
            <a:off x="6188775" y="4390550"/>
            <a:ext cx="1170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PCA/Ancestry</a:t>
            </a:r>
            <a:endParaRPr sz="1100"/>
          </a:p>
        </p:txBody>
      </p:sp>
      <p:pic>
        <p:nvPicPr>
          <p:cNvPr id="277" name="Google Shape;277;p39"/>
          <p:cNvPicPr preferRelativeResize="0"/>
          <p:nvPr/>
        </p:nvPicPr>
        <p:blipFill rotWithShape="1">
          <a:blip r:embed="rId4">
            <a:alphaModFix/>
          </a:blip>
          <a:srcRect/>
          <a:stretch/>
        </p:blipFill>
        <p:spPr>
          <a:xfrm>
            <a:off x="1065170" y="2970422"/>
            <a:ext cx="2573057" cy="1350098"/>
          </a:xfrm>
          <a:prstGeom prst="rect">
            <a:avLst/>
          </a:prstGeom>
          <a:noFill/>
          <a:ln>
            <a:noFill/>
          </a:ln>
        </p:spPr>
      </p:pic>
      <p:sp>
        <p:nvSpPr>
          <p:cNvPr id="278" name="Google Shape;278;p39"/>
          <p:cNvSpPr txBox="1"/>
          <p:nvPr/>
        </p:nvSpPr>
        <p:spPr>
          <a:xfrm>
            <a:off x="4949676" y="1966200"/>
            <a:ext cx="3398400" cy="977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Calibri"/>
                <a:ea typeface="Calibri"/>
                <a:cs typeface="Calibri"/>
                <a:sym typeface="Calibri"/>
              </a:rPr>
              <a:t>Evolution &amp; Population Genomics</a:t>
            </a:r>
            <a:endParaRPr sz="1100"/>
          </a:p>
          <a:p>
            <a:pPr marL="0" marR="0" lvl="0" indent="0" algn="l" rtl="0">
              <a:spcBef>
                <a:spcPts val="0"/>
              </a:spcBef>
              <a:spcAft>
                <a:spcPts val="0"/>
              </a:spcAft>
              <a:buNone/>
            </a:pPr>
            <a:r>
              <a:rPr lang="en" sz="1500">
                <a:solidFill>
                  <a:schemeClr val="dk1"/>
                </a:solidFill>
                <a:latin typeface="Calibri"/>
                <a:ea typeface="Calibri"/>
                <a:cs typeface="Calibri"/>
                <a:sym typeface="Calibri"/>
              </a:rPr>
              <a:t>Uncover patterns of ancestry, migration and biodiversity</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9" name="Google Shape;279;p39"/>
          <p:cNvSpPr txBox="1"/>
          <p:nvPr/>
        </p:nvSpPr>
        <p:spPr>
          <a:xfrm>
            <a:off x="818284" y="1974831"/>
            <a:ext cx="3753716" cy="120032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a:solidFill>
                  <a:schemeClr val="dk1"/>
                </a:solidFill>
                <a:latin typeface="Calibri"/>
                <a:ea typeface="Calibri"/>
                <a:cs typeface="Calibri"/>
                <a:sym typeface="Calibri"/>
              </a:rPr>
              <a:t>Disease &amp; Trait association</a:t>
            </a:r>
            <a:endParaRPr sz="1100"/>
          </a:p>
          <a:p>
            <a:pPr marL="0" marR="0" lvl="0" indent="0" algn="l" rtl="0">
              <a:spcBef>
                <a:spcPts val="0"/>
              </a:spcBef>
              <a:spcAft>
                <a:spcPts val="0"/>
              </a:spcAft>
              <a:buNone/>
            </a:pPr>
            <a:r>
              <a:rPr lang="en" sz="1500">
                <a:solidFill>
                  <a:schemeClr val="dk1"/>
                </a:solidFill>
                <a:latin typeface="Calibri"/>
                <a:ea typeface="Calibri"/>
                <a:cs typeface="Calibri"/>
                <a:sym typeface="Calibri"/>
              </a:rPr>
              <a:t>Identify variants linked to mendelian or complex diseases, cancer (somatic variants), or favorable traits (e.g. in agriculture)</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6"/>
          <p:cNvSpPr txBox="1">
            <a:spLocks noGrp="1"/>
          </p:cNvSpPr>
          <p:nvPr>
            <p:ph type="body" idx="1"/>
          </p:nvPr>
        </p:nvSpPr>
        <p:spPr>
          <a:xfrm>
            <a:off x="628650" y="1115101"/>
            <a:ext cx="7886700" cy="3517622"/>
          </a:xfrm>
          <a:prstGeom prst="rect">
            <a:avLst/>
          </a:prstGeom>
          <a:noFill/>
          <a:ln>
            <a:noFill/>
          </a:ln>
        </p:spPr>
        <p:txBody>
          <a:bodyPr spcFirstLastPara="1" wrap="square" lIns="68575" tIns="34275" rIns="68575" bIns="34275" anchor="t" anchorCtr="0">
            <a:normAutofit/>
          </a:bodyPr>
          <a:lstStyle/>
          <a:p>
            <a:pPr marL="177800" lvl="0" indent="-38100" algn="l" rtl="0">
              <a:lnSpc>
                <a:spcPct val="90000"/>
              </a:lnSpc>
              <a:spcBef>
                <a:spcPts val="0"/>
              </a:spcBef>
              <a:spcAft>
                <a:spcPts val="0"/>
              </a:spcAft>
              <a:buClr>
                <a:srgbClr val="171616"/>
              </a:buClr>
              <a:buSzPts val="2100"/>
              <a:buNone/>
            </a:pPr>
            <a:endParaRPr/>
          </a:p>
        </p:txBody>
      </p:sp>
      <p:sp>
        <p:nvSpPr>
          <p:cNvPr id="609" name="Google Shape;609;p66"/>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Start practising!</a:t>
            </a:r>
            <a:endParaRPr/>
          </a:p>
        </p:txBody>
      </p:sp>
      <p:pic>
        <p:nvPicPr>
          <p:cNvPr id="610" name="Google Shape;610;p66"/>
          <p:cNvPicPr preferRelativeResize="0"/>
          <p:nvPr/>
        </p:nvPicPr>
        <p:blipFill rotWithShape="1">
          <a:blip r:embed="rId3">
            <a:alphaModFix/>
          </a:blip>
          <a:srcRect t="26613" r="22369"/>
          <a:stretch/>
        </p:blipFill>
        <p:spPr>
          <a:xfrm>
            <a:off x="1629087" y="1959327"/>
            <a:ext cx="5885825" cy="20690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7"/>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100"/>
              <a:buFont typeface="Arial"/>
              <a:buNone/>
            </a:pPr>
            <a:r>
              <a:rPr lang="en" sz="2100"/>
              <a:t>Extra lab (Part4): GATK’s best practises</a:t>
            </a:r>
            <a:endParaRPr/>
          </a:p>
        </p:txBody>
      </p:sp>
      <p:pic>
        <p:nvPicPr>
          <p:cNvPr id="617" name="Google Shape;617;p67"/>
          <p:cNvPicPr preferRelativeResize="0"/>
          <p:nvPr/>
        </p:nvPicPr>
        <p:blipFill rotWithShape="1">
          <a:blip r:embed="rId3">
            <a:alphaModFix/>
          </a:blip>
          <a:srcRect/>
          <a:stretch/>
        </p:blipFill>
        <p:spPr>
          <a:xfrm>
            <a:off x="3100388" y="1104614"/>
            <a:ext cx="2566988" cy="39992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68"/>
          <p:cNvPicPr preferRelativeResize="0"/>
          <p:nvPr/>
        </p:nvPicPr>
        <p:blipFill rotWithShape="1">
          <a:blip r:embed="rId3">
            <a:alphaModFix/>
          </a:blip>
          <a:srcRect/>
          <a:stretch/>
        </p:blipFill>
        <p:spPr>
          <a:xfrm>
            <a:off x="1324841" y="997052"/>
            <a:ext cx="6289097" cy="4055510"/>
          </a:xfrm>
          <a:prstGeom prst="rect">
            <a:avLst/>
          </a:prstGeom>
          <a:noFill/>
          <a:ln>
            <a:noFill/>
          </a:ln>
        </p:spPr>
      </p:pic>
      <p:sp>
        <p:nvSpPr>
          <p:cNvPr id="623" name="Google Shape;623;p68"/>
          <p:cNvSpPr txBox="1"/>
          <p:nvPr/>
        </p:nvSpPr>
        <p:spPr>
          <a:xfrm>
            <a:off x="6617701" y="4814927"/>
            <a:ext cx="2528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https://gatk.broadinstitute.org</a:t>
            </a:r>
            <a:endParaRPr sz="1400">
              <a:solidFill>
                <a:schemeClr val="dk1"/>
              </a:solidFill>
              <a:latin typeface="Calibri"/>
              <a:ea typeface="Calibri"/>
              <a:cs typeface="Calibri"/>
              <a:sym typeface="Calibri"/>
            </a:endParaRPr>
          </a:p>
        </p:txBody>
      </p:sp>
      <p:sp>
        <p:nvSpPr>
          <p:cNvPr id="624" name="Google Shape;624;p68"/>
          <p:cNvSpPr txBox="1">
            <a:spLocks noGrp="1"/>
          </p:cNvSpPr>
          <p:nvPr>
            <p:ph type="title"/>
          </p:nvPr>
        </p:nvSpPr>
        <p:spPr>
          <a:xfrm>
            <a:off x="1501951" y="280509"/>
            <a:ext cx="5934878"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1800"/>
              <a:buFont typeface="Arial"/>
              <a:buNone/>
            </a:pPr>
            <a:r>
              <a:rPr lang="en" sz="1800"/>
              <a:t>GATK best practices for short variant discovery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9"/>
          <p:cNvSpPr txBox="1">
            <a:spLocks noGrp="1"/>
          </p:cNvSpPr>
          <p:nvPr>
            <p:ph type="title"/>
          </p:nvPr>
        </p:nvSpPr>
        <p:spPr>
          <a:xfrm>
            <a:off x="1847450" y="176526"/>
            <a:ext cx="5934900" cy="720000"/>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sz="2100"/>
              <a:t>GATK best practices </a:t>
            </a:r>
            <a:endParaRPr sz="2100"/>
          </a:p>
          <a:p>
            <a:pPr marL="0" lvl="0" indent="0" algn="ctr" rtl="0">
              <a:lnSpc>
                <a:spcPct val="90000"/>
              </a:lnSpc>
              <a:spcBef>
                <a:spcPts val="0"/>
              </a:spcBef>
              <a:spcAft>
                <a:spcPts val="0"/>
              </a:spcAft>
              <a:buClr>
                <a:srgbClr val="171616"/>
              </a:buClr>
              <a:buSzPct val="100000"/>
              <a:buFont typeface="Arial"/>
              <a:buNone/>
            </a:pPr>
            <a:r>
              <a:rPr lang="en" sz="2100"/>
              <a:t>workflow for germline short variant discovery </a:t>
            </a:r>
            <a:br>
              <a:rPr lang="en" sz="2100"/>
            </a:br>
            <a:endParaRPr sz="2100"/>
          </a:p>
        </p:txBody>
      </p:sp>
      <p:sp>
        <p:nvSpPr>
          <p:cNvPr id="631" name="Google Shape;631;p69"/>
          <p:cNvSpPr txBox="1"/>
          <p:nvPr/>
        </p:nvSpPr>
        <p:spPr>
          <a:xfrm>
            <a:off x="1520753" y="4706798"/>
            <a:ext cx="6480248"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u="sng">
                <a:solidFill>
                  <a:schemeClr val="hlink"/>
                </a:solidFill>
                <a:latin typeface="Calibri"/>
                <a:ea typeface="Calibri"/>
                <a:cs typeface="Calibri"/>
                <a:sym typeface="Calibri"/>
                <a:hlinkClick r:id="rId3"/>
              </a:rPr>
              <a:t>https://software.broadinstitute.org/gatk/best-practices/</a:t>
            </a:r>
            <a:endParaRPr sz="1400">
              <a:solidFill>
                <a:schemeClr val="dk1"/>
              </a:solidFill>
              <a:latin typeface="Calibri"/>
              <a:ea typeface="Calibri"/>
              <a:cs typeface="Calibri"/>
              <a:sym typeface="Calibri"/>
            </a:endParaRPr>
          </a:p>
        </p:txBody>
      </p:sp>
      <p:pic>
        <p:nvPicPr>
          <p:cNvPr id="632" name="Google Shape;632;p69"/>
          <p:cNvPicPr preferRelativeResize="0"/>
          <p:nvPr/>
        </p:nvPicPr>
        <p:blipFill rotWithShape="1">
          <a:blip r:embed="rId4">
            <a:alphaModFix/>
          </a:blip>
          <a:srcRect/>
          <a:stretch/>
        </p:blipFill>
        <p:spPr>
          <a:xfrm>
            <a:off x="1143000" y="1503025"/>
            <a:ext cx="6858000" cy="282415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0"/>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1800"/>
              <a:buFont typeface="Arial"/>
              <a:buNone/>
            </a:pPr>
            <a:r>
              <a:rPr lang="en" sz="1800"/>
              <a:t>Base Quality Score Recalibration (BQSR)</a:t>
            </a:r>
            <a:endParaRPr/>
          </a:p>
        </p:txBody>
      </p:sp>
      <p:pic>
        <p:nvPicPr>
          <p:cNvPr id="639" name="Google Shape;639;p70"/>
          <p:cNvPicPr preferRelativeResize="0"/>
          <p:nvPr/>
        </p:nvPicPr>
        <p:blipFill rotWithShape="1">
          <a:blip r:embed="rId3">
            <a:alphaModFix/>
          </a:blip>
          <a:srcRect/>
          <a:stretch/>
        </p:blipFill>
        <p:spPr>
          <a:xfrm>
            <a:off x="1143000" y="1436897"/>
            <a:ext cx="6858000" cy="2824153"/>
          </a:xfrm>
          <a:prstGeom prst="rect">
            <a:avLst/>
          </a:prstGeom>
          <a:noFill/>
          <a:ln>
            <a:noFill/>
          </a:ln>
        </p:spPr>
      </p:pic>
      <p:sp>
        <p:nvSpPr>
          <p:cNvPr id="640" name="Google Shape;640;p70"/>
          <p:cNvSpPr/>
          <p:nvPr/>
        </p:nvSpPr>
        <p:spPr>
          <a:xfrm>
            <a:off x="1776047" y="3110090"/>
            <a:ext cx="1169455" cy="367462"/>
          </a:xfrm>
          <a:prstGeom prst="roundRect">
            <a:avLst>
              <a:gd name="adj" fmla="val 16667"/>
            </a:avLst>
          </a:prstGeom>
          <a:noFill/>
          <a:ln w="635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1"/>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1800"/>
              <a:buFont typeface="Arial"/>
              <a:buNone/>
            </a:pPr>
            <a:r>
              <a:rPr lang="en" sz="1800"/>
              <a:t>Base Quality Score Recalibration (BQSR)</a:t>
            </a:r>
            <a:endParaRPr/>
          </a:p>
        </p:txBody>
      </p:sp>
      <p:sp>
        <p:nvSpPr>
          <p:cNvPr id="647" name="Google Shape;647;p71"/>
          <p:cNvSpPr txBox="1">
            <a:spLocks noGrp="1"/>
          </p:cNvSpPr>
          <p:nvPr>
            <p:ph type="body" idx="1"/>
          </p:nvPr>
        </p:nvSpPr>
        <p:spPr>
          <a:xfrm>
            <a:off x="628650" y="1115100"/>
            <a:ext cx="6731100" cy="3517500"/>
          </a:xfrm>
          <a:prstGeom prst="rect">
            <a:avLst/>
          </a:prstGeom>
          <a:noFill/>
          <a:ln>
            <a:noFill/>
          </a:ln>
        </p:spPr>
        <p:txBody>
          <a:bodyPr spcFirstLastPara="1" wrap="square" lIns="68575" tIns="34275" rIns="68575" bIns="34275" anchor="t" anchorCtr="0">
            <a:normAutofit/>
          </a:bodyPr>
          <a:lstStyle/>
          <a:p>
            <a:pPr marL="342900" lvl="0" indent="-342900" algn="l" rtl="0">
              <a:lnSpc>
                <a:spcPct val="90000"/>
              </a:lnSpc>
              <a:spcBef>
                <a:spcPts val="0"/>
              </a:spcBef>
              <a:spcAft>
                <a:spcPts val="0"/>
              </a:spcAft>
              <a:buClr>
                <a:srgbClr val="171616"/>
              </a:buClr>
              <a:buSzPts val="1800"/>
              <a:buFont typeface="Calibri"/>
              <a:buAutoNum type="arabicPeriod"/>
            </a:pPr>
            <a:r>
              <a:rPr lang="en" sz="1800"/>
              <a:t>During base calling, the sequencer estimates a quality score for each base. These are the quality scores present in the fastq files</a:t>
            </a:r>
            <a:endParaRPr/>
          </a:p>
          <a:p>
            <a:pPr marL="342900" lvl="0" indent="-342900" algn="l" rtl="0">
              <a:lnSpc>
                <a:spcPct val="90000"/>
              </a:lnSpc>
              <a:spcBef>
                <a:spcPts val="800"/>
              </a:spcBef>
              <a:spcAft>
                <a:spcPts val="0"/>
              </a:spcAft>
              <a:buClr>
                <a:srgbClr val="171616"/>
              </a:buClr>
              <a:buSzPts val="1800"/>
              <a:buFont typeface="Calibri"/>
              <a:buAutoNum type="arabicPeriod"/>
            </a:pPr>
            <a:r>
              <a:rPr lang="en" sz="1800"/>
              <a:t>Systematic (non-random) errors in base quality score estimation can occur due to for example</a:t>
            </a:r>
            <a:endParaRPr/>
          </a:p>
          <a:p>
            <a:pPr marL="520700" lvl="1" indent="-177800" algn="l" rtl="0">
              <a:lnSpc>
                <a:spcPct val="90000"/>
              </a:lnSpc>
              <a:spcBef>
                <a:spcPts val="400"/>
              </a:spcBef>
              <a:spcAft>
                <a:spcPts val="0"/>
              </a:spcAft>
              <a:buClr>
                <a:srgbClr val="171616"/>
              </a:buClr>
              <a:buSzPts val="1800"/>
              <a:buChar char="•"/>
            </a:pPr>
            <a:r>
              <a:rPr lang="en" sz="1800"/>
              <a:t>physics or chemistry of the sequencing reaction</a:t>
            </a:r>
            <a:endParaRPr/>
          </a:p>
          <a:p>
            <a:pPr marL="520700" lvl="1" indent="-177800" algn="l" rtl="0">
              <a:lnSpc>
                <a:spcPct val="90000"/>
              </a:lnSpc>
              <a:spcBef>
                <a:spcPts val="400"/>
              </a:spcBef>
              <a:spcAft>
                <a:spcPts val="0"/>
              </a:spcAft>
              <a:buClr>
                <a:srgbClr val="171616"/>
              </a:buClr>
              <a:buSzPts val="1800"/>
              <a:buChar char="•"/>
            </a:pPr>
            <a:r>
              <a:rPr lang="en" sz="1800"/>
              <a:t>manufacturing flaws in the equipment</a:t>
            </a:r>
            <a:endParaRPr/>
          </a:p>
          <a:p>
            <a:pPr marL="342900" lvl="0" indent="-342900" algn="l" rtl="0">
              <a:lnSpc>
                <a:spcPct val="90000"/>
              </a:lnSpc>
              <a:spcBef>
                <a:spcPts val="800"/>
              </a:spcBef>
              <a:spcAft>
                <a:spcPts val="0"/>
              </a:spcAft>
              <a:buClr>
                <a:srgbClr val="171616"/>
              </a:buClr>
              <a:buSzPts val="1800"/>
              <a:buFont typeface="Calibri"/>
              <a:buAutoNum type="arabicPeriod"/>
            </a:pPr>
            <a:r>
              <a:rPr lang="en" sz="1800"/>
              <a:t>Can cause biases in variant calling</a:t>
            </a:r>
            <a:endParaRPr/>
          </a:p>
          <a:p>
            <a:pPr marL="342900" lvl="0" indent="-342900" algn="l" rtl="0">
              <a:lnSpc>
                <a:spcPct val="90000"/>
              </a:lnSpc>
              <a:spcBef>
                <a:spcPts val="800"/>
              </a:spcBef>
              <a:spcAft>
                <a:spcPts val="0"/>
              </a:spcAft>
              <a:buClr>
                <a:srgbClr val="171616"/>
              </a:buClr>
              <a:buSzPts val="1800"/>
              <a:buFont typeface="Calibri"/>
              <a:buAutoNum type="arabicPeriod"/>
            </a:pPr>
            <a:r>
              <a:rPr lang="en" sz="1800" b="1"/>
              <a:t>Base Quality Score Recalibration </a:t>
            </a:r>
            <a:r>
              <a:rPr lang="en" sz="1800"/>
              <a:t>helps to calibrate the scores so that they correspond to the real per-base sequencing error rate (phred scores)</a:t>
            </a:r>
            <a:endParaRPr/>
          </a:p>
        </p:txBody>
      </p:sp>
      <p:pic>
        <p:nvPicPr>
          <p:cNvPr id="648" name="Google Shape;648;p71"/>
          <p:cNvPicPr preferRelativeResize="0"/>
          <p:nvPr/>
        </p:nvPicPr>
        <p:blipFill>
          <a:blip r:embed="rId3">
            <a:alphaModFix/>
          </a:blip>
          <a:stretch>
            <a:fillRect/>
          </a:stretch>
        </p:blipFill>
        <p:spPr>
          <a:xfrm>
            <a:off x="6778824" y="1814749"/>
            <a:ext cx="2148075" cy="1763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2"/>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400"/>
              <a:buFont typeface="Arial"/>
              <a:buNone/>
            </a:pPr>
            <a:r>
              <a:rPr lang="en" sz="2400"/>
              <a:t>Filter variants</a:t>
            </a:r>
            <a:endParaRPr/>
          </a:p>
        </p:txBody>
      </p:sp>
      <p:sp>
        <p:nvSpPr>
          <p:cNvPr id="655" name="Google Shape;655;p72"/>
          <p:cNvSpPr txBox="1"/>
          <p:nvPr/>
        </p:nvSpPr>
        <p:spPr>
          <a:xfrm>
            <a:off x="1465539" y="4582571"/>
            <a:ext cx="6480248"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u="sng">
                <a:solidFill>
                  <a:schemeClr val="hlink"/>
                </a:solidFill>
                <a:latin typeface="Calibri"/>
                <a:ea typeface="Calibri"/>
                <a:cs typeface="Calibri"/>
                <a:sym typeface="Calibri"/>
                <a:hlinkClick r:id="rId3"/>
              </a:rPr>
              <a:t>https://software.broadinstitute.org/gatk/best-practices/</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 sz="1400">
                <a:solidFill>
                  <a:schemeClr val="dk1"/>
                </a:solidFill>
                <a:latin typeface="Calibri"/>
                <a:ea typeface="Calibri"/>
                <a:cs typeface="Calibri"/>
                <a:sym typeface="Calibri"/>
              </a:rPr>
              <a:t>	Germline short variant discovery (SNPs + Indels)</a:t>
            </a:r>
            <a:endParaRPr sz="1100"/>
          </a:p>
        </p:txBody>
      </p:sp>
      <p:pic>
        <p:nvPicPr>
          <p:cNvPr id="656" name="Google Shape;656;p72"/>
          <p:cNvPicPr preferRelativeResize="0"/>
          <p:nvPr/>
        </p:nvPicPr>
        <p:blipFill rotWithShape="1">
          <a:blip r:embed="rId4">
            <a:alphaModFix/>
          </a:blip>
          <a:srcRect/>
          <a:stretch/>
        </p:blipFill>
        <p:spPr>
          <a:xfrm>
            <a:off x="1143000" y="1436897"/>
            <a:ext cx="6858000" cy="2824153"/>
          </a:xfrm>
          <a:prstGeom prst="rect">
            <a:avLst/>
          </a:prstGeom>
          <a:noFill/>
          <a:ln>
            <a:noFill/>
          </a:ln>
        </p:spPr>
      </p:pic>
      <p:sp>
        <p:nvSpPr>
          <p:cNvPr id="657" name="Google Shape;657;p72"/>
          <p:cNvSpPr/>
          <p:nvPr/>
        </p:nvSpPr>
        <p:spPr>
          <a:xfrm>
            <a:off x="6303541" y="1929951"/>
            <a:ext cx="1172307" cy="248831"/>
          </a:xfrm>
          <a:prstGeom prst="roundRect">
            <a:avLst>
              <a:gd name="adj" fmla="val 16667"/>
            </a:avLst>
          </a:prstGeom>
          <a:noFill/>
          <a:ln w="635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3"/>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400"/>
              <a:buFont typeface="Arial"/>
              <a:buNone/>
            </a:pPr>
            <a:r>
              <a:rPr lang="en" sz="2400"/>
              <a:t>Hard Filters</a:t>
            </a:r>
            <a:endParaRPr/>
          </a:p>
        </p:txBody>
      </p:sp>
      <p:sp>
        <p:nvSpPr>
          <p:cNvPr id="664" name="Google Shape;664;p73"/>
          <p:cNvSpPr txBox="1">
            <a:spLocks noGrp="1"/>
          </p:cNvSpPr>
          <p:nvPr>
            <p:ph type="body" idx="1"/>
          </p:nvPr>
        </p:nvSpPr>
        <p:spPr>
          <a:xfrm>
            <a:off x="790413" y="1708688"/>
            <a:ext cx="6811505" cy="2924034"/>
          </a:xfrm>
          <a:prstGeom prst="rect">
            <a:avLst/>
          </a:prstGeom>
          <a:noFill/>
          <a:ln>
            <a:noFill/>
          </a:ln>
        </p:spPr>
        <p:txBody>
          <a:bodyPr spcFirstLastPara="1" wrap="square" lIns="68575" tIns="34275" rIns="68575" bIns="34275" anchor="t" anchorCtr="0">
            <a:normAutofit/>
          </a:bodyPr>
          <a:lstStyle/>
          <a:p>
            <a:pPr marL="520700" lvl="1" indent="-177800" algn="l" rtl="0">
              <a:lnSpc>
                <a:spcPct val="90000"/>
              </a:lnSpc>
              <a:spcBef>
                <a:spcPts val="0"/>
              </a:spcBef>
              <a:spcAft>
                <a:spcPts val="0"/>
              </a:spcAft>
              <a:buClr>
                <a:srgbClr val="171616"/>
              </a:buClr>
              <a:buSzPts val="1800"/>
              <a:buChar char="•"/>
            </a:pPr>
            <a:r>
              <a:rPr lang="en"/>
              <a:t>Small data set used in this lab</a:t>
            </a:r>
            <a:endParaRPr/>
          </a:p>
          <a:p>
            <a:pPr marL="520700" lvl="1" indent="-177800" algn="l" rtl="0">
              <a:lnSpc>
                <a:spcPct val="90000"/>
              </a:lnSpc>
              <a:spcBef>
                <a:spcPts val="400"/>
              </a:spcBef>
              <a:spcAft>
                <a:spcPts val="0"/>
              </a:spcAft>
              <a:buClr>
                <a:srgbClr val="171616"/>
              </a:buClr>
              <a:buSzPts val="1800"/>
              <a:buChar char="•"/>
            </a:pPr>
            <a:r>
              <a:rPr lang="en"/>
              <a:t>Filters on information in the VCF file using set cutoffs</a:t>
            </a:r>
            <a:endParaRPr/>
          </a:p>
          <a:p>
            <a:pPr marL="520700" lvl="1" indent="-177800" algn="l" rtl="0">
              <a:lnSpc>
                <a:spcPct val="90000"/>
              </a:lnSpc>
              <a:spcBef>
                <a:spcPts val="400"/>
              </a:spcBef>
              <a:spcAft>
                <a:spcPts val="0"/>
              </a:spcAft>
              <a:buClr>
                <a:srgbClr val="171616"/>
              </a:buClr>
              <a:buSzPts val="1800"/>
              <a:buChar char="•"/>
            </a:pPr>
            <a:r>
              <a:rPr lang="en"/>
              <a:t>SNPs and indels can have slightly different filter values</a:t>
            </a:r>
            <a:endParaRPr/>
          </a:p>
          <a:p>
            <a:pPr marL="520700" lvl="1" indent="-177800" algn="l" rtl="0">
              <a:lnSpc>
                <a:spcPct val="90000"/>
              </a:lnSpc>
              <a:spcBef>
                <a:spcPts val="400"/>
              </a:spcBef>
              <a:spcAft>
                <a:spcPts val="0"/>
              </a:spcAft>
              <a:buClr>
                <a:srgbClr val="171616"/>
              </a:buClr>
              <a:buSzPts val="1800"/>
              <a:buChar char="•"/>
            </a:pPr>
            <a:r>
              <a:rPr lang="en"/>
              <a:t>For example:</a:t>
            </a:r>
            <a:r>
              <a:rPr lang="en" sz="1200"/>
              <a:t> </a:t>
            </a:r>
            <a:r>
              <a:rPr lang="en"/>
              <a:t>Flag variants with </a:t>
            </a:r>
            <a:endParaRPr/>
          </a:p>
          <a:p>
            <a:pPr marL="863600" lvl="2" indent="-171450" algn="l" rtl="0">
              <a:lnSpc>
                <a:spcPct val="90000"/>
              </a:lnSpc>
              <a:spcBef>
                <a:spcPts val="400"/>
              </a:spcBef>
              <a:spcAft>
                <a:spcPts val="0"/>
              </a:spcAft>
              <a:buClr>
                <a:srgbClr val="171616"/>
              </a:buClr>
              <a:buSzPts val="1500"/>
              <a:buChar char="•"/>
            </a:pPr>
            <a:r>
              <a:rPr lang="en"/>
              <a:t>QD &lt; 2.0 – Quality by Depth (</a:t>
            </a:r>
            <a:r>
              <a:rPr lang="en" b="0" i="0" u="none" strike="noStrike">
                <a:solidFill>
                  <a:srgbClr val="000000"/>
                </a:solidFill>
                <a:latin typeface="Calibri"/>
                <a:ea typeface="Calibri"/>
                <a:cs typeface="Calibri"/>
                <a:sym typeface="Calibri"/>
              </a:rPr>
              <a:t>variant QUAL divided by the depth of non-hom-ref samples</a:t>
            </a:r>
            <a:r>
              <a:rPr lang="en" b="0" i="0" u="none" strike="noStrike">
                <a:solidFill>
                  <a:srgbClr val="000000"/>
                </a:solidFill>
                <a:latin typeface="Montserrat"/>
                <a:ea typeface="Montserrat"/>
                <a:cs typeface="Montserrat"/>
                <a:sym typeface="Montserrat"/>
              </a:rPr>
              <a:t>)</a:t>
            </a:r>
            <a:endParaRPr/>
          </a:p>
          <a:p>
            <a:pPr marL="863600" lvl="2" indent="-171450" algn="l" rtl="0">
              <a:lnSpc>
                <a:spcPct val="90000"/>
              </a:lnSpc>
              <a:spcBef>
                <a:spcPts val="400"/>
              </a:spcBef>
              <a:spcAft>
                <a:spcPts val="0"/>
              </a:spcAft>
              <a:buClr>
                <a:srgbClr val="171616"/>
              </a:buClr>
              <a:buSzPts val="1500"/>
              <a:buChar char="•"/>
            </a:pPr>
            <a:r>
              <a:rPr lang="en"/>
              <a:t>FS &gt; 60 – Fisher Strand Bias</a:t>
            </a:r>
            <a:endParaRPr/>
          </a:p>
          <a:p>
            <a:pPr marL="863600" lvl="2" indent="-76200" algn="l" rtl="0">
              <a:lnSpc>
                <a:spcPct val="90000"/>
              </a:lnSpc>
              <a:spcBef>
                <a:spcPts val="400"/>
              </a:spcBef>
              <a:spcAft>
                <a:spcPts val="0"/>
              </a:spcAft>
              <a:buClr>
                <a:srgbClr val="171616"/>
              </a:buClr>
              <a:buSzPts val="15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0"/>
          <p:cNvPicPr preferRelativeResize="0">
            <a:picLocks noGrp="1"/>
          </p:cNvPicPr>
          <p:nvPr>
            <p:ph type="body" idx="1"/>
          </p:nvPr>
        </p:nvPicPr>
        <p:blipFill rotWithShape="1">
          <a:blip r:embed="rId3">
            <a:alphaModFix/>
          </a:blip>
          <a:srcRect/>
          <a:stretch/>
        </p:blipFill>
        <p:spPr>
          <a:xfrm>
            <a:off x="766375" y="1323025"/>
            <a:ext cx="7596600" cy="2971500"/>
          </a:xfrm>
          <a:prstGeom prst="rect">
            <a:avLst/>
          </a:prstGeom>
          <a:noFill/>
          <a:ln>
            <a:noFill/>
          </a:ln>
        </p:spPr>
      </p:pic>
      <p:sp>
        <p:nvSpPr>
          <p:cNvPr id="286" name="Google Shape;286;p40"/>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Variant calling workflow</a:t>
            </a:r>
            <a:endParaRPr/>
          </a:p>
        </p:txBody>
      </p:sp>
      <p:sp>
        <p:nvSpPr>
          <p:cNvPr id="287" name="Google Shape;287;p40"/>
          <p:cNvSpPr txBox="1"/>
          <p:nvPr/>
        </p:nvSpPr>
        <p:spPr>
          <a:xfrm>
            <a:off x="980400" y="1406897"/>
            <a:ext cx="7183200" cy="734100"/>
          </a:xfrm>
          <a:prstGeom prst="rect">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171616"/>
              </a:solidFill>
              <a:highlight>
                <a:schemeClr val="lt1"/>
              </a:highlight>
            </a:endParaRPr>
          </a:p>
          <a:p>
            <a:pPr marL="0" lvl="0" indent="0" algn="l" rtl="0">
              <a:spcBef>
                <a:spcPts val="0"/>
              </a:spcBef>
              <a:spcAft>
                <a:spcPts val="0"/>
              </a:spcAft>
              <a:buNone/>
            </a:pPr>
            <a:r>
              <a:rPr lang="en">
                <a:solidFill>
                  <a:srgbClr val="171616"/>
                </a:solidFill>
                <a:highlight>
                  <a:schemeClr val="lt1"/>
                </a:highlight>
                <a:latin typeface="Calibri"/>
                <a:ea typeface="Calibri"/>
                <a:cs typeface="Calibri"/>
                <a:sym typeface="Calibri"/>
              </a:rPr>
              <a:t>The variant calling workflow transforms millions of short DNA reads into a list of genetic variants</a:t>
            </a:r>
            <a:endParaRPr>
              <a:solidFill>
                <a:srgbClr val="171616"/>
              </a:solidFill>
              <a:highlight>
                <a:schemeClr val="lt1"/>
              </a:highlight>
              <a:latin typeface="Calibri"/>
              <a:ea typeface="Calibri"/>
              <a:cs typeface="Calibri"/>
              <a:sym typeface="Calibri"/>
            </a:endParaRPr>
          </a:p>
          <a:p>
            <a:pPr marL="0" lvl="0" indent="0" algn="l" rtl="0">
              <a:spcBef>
                <a:spcPts val="0"/>
              </a:spcBef>
              <a:spcAft>
                <a:spcPts val="0"/>
              </a:spcAft>
              <a:buNone/>
            </a:pPr>
            <a:endParaRPr sz="1300">
              <a:solidFill>
                <a:srgbClr val="171616"/>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The reference genome</a:t>
            </a:r>
            <a:endParaRPr/>
          </a:p>
        </p:txBody>
      </p:sp>
      <p:pic>
        <p:nvPicPr>
          <p:cNvPr id="293" name="Google Shape;293;p41"/>
          <p:cNvPicPr preferRelativeResize="0"/>
          <p:nvPr/>
        </p:nvPicPr>
        <p:blipFill rotWithShape="1">
          <a:blip r:embed="rId3">
            <a:alphaModFix/>
          </a:blip>
          <a:srcRect/>
          <a:stretch/>
        </p:blipFill>
        <p:spPr>
          <a:xfrm>
            <a:off x="628818" y="1520766"/>
            <a:ext cx="2632153" cy="1260243"/>
          </a:xfrm>
          <a:prstGeom prst="rect">
            <a:avLst/>
          </a:prstGeom>
          <a:noFill/>
          <a:ln>
            <a:noFill/>
          </a:ln>
        </p:spPr>
      </p:pic>
      <p:sp>
        <p:nvSpPr>
          <p:cNvPr id="294" name="Google Shape;294;p41"/>
          <p:cNvSpPr txBox="1"/>
          <p:nvPr/>
        </p:nvSpPr>
        <p:spPr>
          <a:xfrm>
            <a:off x="3578088" y="1263428"/>
            <a:ext cx="5347200" cy="3763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A reference genome is a </a:t>
            </a:r>
            <a:r>
              <a:rPr lang="en" sz="1500">
                <a:solidFill>
                  <a:schemeClr val="dk1"/>
                </a:solidFill>
                <a:latin typeface="Calibri"/>
                <a:ea typeface="Calibri"/>
                <a:cs typeface="Calibri"/>
                <a:sym typeface="Calibri"/>
              </a:rPr>
              <a:t>haploid sequence that represents the genome of a species</a:t>
            </a:r>
            <a:endParaRPr sz="1100"/>
          </a:p>
          <a:p>
            <a:pPr marL="342900" marR="0" lvl="1" indent="0" algn="l" rtl="0">
              <a:spcBef>
                <a:spcPts val="0"/>
              </a:spcBef>
              <a:spcAft>
                <a:spcPts val="0"/>
              </a:spcAft>
              <a:buNone/>
            </a:pPr>
            <a:endParaRPr sz="1400" b="0" i="1" u="none" strike="noStrike" cap="none">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Necessary to have a common reference so that loci and annotations can be compared between studies</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Human genome created as a consensus of a number of individuals and has evolved from GRCh37 (hg19) with 250 gaps, to  GRCh38 (hg38) and the “gapless” T2T (2022)</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Choosing a reference version depends on available annotations and a need to be compatible with earlier studies, so the latest version is not always the best choice. </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5" name="Google Shape;295;p41"/>
          <p:cNvSpPr txBox="1"/>
          <p:nvPr/>
        </p:nvSpPr>
        <p:spPr>
          <a:xfrm>
            <a:off x="1134194" y="4307340"/>
            <a:ext cx="6875612" cy="484748"/>
          </a:xfrm>
          <a:prstGeom prst="rect">
            <a:avLst/>
          </a:prstGeom>
          <a:solidFill>
            <a:srgbClr val="B3D7DB"/>
          </a:solidFill>
          <a:ln>
            <a:noFill/>
          </a:ln>
        </p:spPr>
        <p:txBody>
          <a:bodyPr spcFirstLastPara="1" wrap="square" lIns="68575" tIns="34275" rIns="68575" bIns="34275" anchor="t" anchorCtr="0">
            <a:spAutoFit/>
          </a:bodyPr>
          <a:lstStyle/>
          <a:p>
            <a:pPr marL="0" marR="0" lvl="0" indent="0" algn="l" rtl="0">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Important to </a:t>
            </a:r>
            <a:r>
              <a:rPr lang="en" sz="1400" b="1">
                <a:solidFill>
                  <a:schemeClr val="dk1"/>
                </a:solidFill>
                <a:latin typeface="Calibri"/>
                <a:ea typeface="Calibri"/>
                <a:cs typeface="Calibri"/>
                <a:sym typeface="Calibri"/>
              </a:rPr>
              <a:t>keep</a:t>
            </a:r>
            <a:r>
              <a:rPr lang="en" sz="1400">
                <a:solidFill>
                  <a:schemeClr val="dk1"/>
                </a:solidFill>
                <a:latin typeface="Calibri"/>
                <a:ea typeface="Calibri"/>
                <a:cs typeface="Calibri"/>
                <a:sym typeface="Calibri"/>
              </a:rPr>
              <a:t> </a:t>
            </a:r>
            <a:r>
              <a:rPr lang="en" sz="1400" b="1">
                <a:solidFill>
                  <a:schemeClr val="dk1"/>
                </a:solidFill>
                <a:latin typeface="Calibri"/>
                <a:ea typeface="Calibri"/>
                <a:cs typeface="Calibri"/>
                <a:sym typeface="Calibri"/>
              </a:rPr>
              <a:t>track of which </a:t>
            </a:r>
            <a:r>
              <a:rPr lang="en" sz="1400" b="1" i="1">
                <a:solidFill>
                  <a:schemeClr val="dk1"/>
                </a:solidFill>
                <a:latin typeface="Calibri"/>
                <a:ea typeface="Calibri"/>
                <a:cs typeface="Calibri"/>
                <a:sym typeface="Calibri"/>
              </a:rPr>
              <a:t>version</a:t>
            </a:r>
            <a:r>
              <a:rPr lang="en" sz="1400" b="1">
                <a:solidFill>
                  <a:schemeClr val="dk1"/>
                </a:solidFill>
                <a:latin typeface="Calibri"/>
                <a:ea typeface="Calibri"/>
                <a:cs typeface="Calibri"/>
                <a:sym typeface="Calibri"/>
              </a:rPr>
              <a:t> </a:t>
            </a:r>
            <a:r>
              <a:rPr lang="en" sz="1400">
                <a:solidFill>
                  <a:schemeClr val="dk1"/>
                </a:solidFill>
                <a:latin typeface="Calibri"/>
                <a:ea typeface="Calibri"/>
                <a:cs typeface="Calibri"/>
                <a:sym typeface="Calibri"/>
              </a:rPr>
              <a:t>of the reference genome your data was mapped to - the same version must be used in all downstream analyses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p:nvPr/>
        </p:nvSpPr>
        <p:spPr>
          <a:xfrm>
            <a:off x="467150" y="1655425"/>
            <a:ext cx="7906500" cy="2767500"/>
          </a:xfrm>
          <a:prstGeom prst="rect">
            <a:avLst/>
          </a:prstGeom>
          <a:solidFill>
            <a:srgbClr val="EDF4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2" name="Google Shape;302;p42"/>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Read alignment to reference</a:t>
            </a:r>
            <a:endParaRPr/>
          </a:p>
        </p:txBody>
      </p:sp>
      <p:sp>
        <p:nvSpPr>
          <p:cNvPr id="303" name="Google Shape;303;p42"/>
          <p:cNvSpPr txBox="1"/>
          <p:nvPr/>
        </p:nvSpPr>
        <p:spPr>
          <a:xfrm>
            <a:off x="900112" y="1032172"/>
            <a:ext cx="7343774" cy="6232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Alignment (or mapping) is the process of finding the best matching location of the sequencing read in the reference genome</a:t>
            </a:r>
            <a:endParaRPr sz="1100"/>
          </a:p>
        </p:txBody>
      </p:sp>
      <p:sp>
        <p:nvSpPr>
          <p:cNvPr id="304" name="Google Shape;304;p42"/>
          <p:cNvSpPr txBox="1"/>
          <p:nvPr/>
        </p:nvSpPr>
        <p:spPr>
          <a:xfrm>
            <a:off x="2394834" y="1980590"/>
            <a:ext cx="5978700" cy="260700"/>
          </a:xfrm>
          <a:prstGeom prst="rect">
            <a:avLst/>
          </a:prstGeom>
          <a:noFill/>
          <a:ln>
            <a:noFill/>
          </a:ln>
        </p:spPr>
        <p:txBody>
          <a:bodyPr spcFirstLastPara="1" wrap="square" lIns="60125" tIns="30050" rIns="60125" bIns="30050" anchor="t" anchorCtr="0">
            <a:spAutoFit/>
          </a:bodyPr>
          <a:lstStyle/>
          <a:p>
            <a:pPr marL="0" marR="0" lvl="0" indent="0" algn="l" rtl="0">
              <a:spcBef>
                <a:spcPts val="0"/>
              </a:spcBef>
              <a:spcAft>
                <a:spcPts val="0"/>
              </a:spcAft>
              <a:buNone/>
            </a:pPr>
            <a:r>
              <a:rPr lang="en" sz="1300" b="1">
                <a:solidFill>
                  <a:srgbClr val="809D2E"/>
                </a:solidFill>
                <a:latin typeface="Courier New"/>
                <a:ea typeface="Courier New"/>
                <a:cs typeface="Courier New"/>
                <a:sym typeface="Courier New"/>
              </a:rPr>
              <a:t>CCCCGCTAGCTAGCTAGCTAGCTAGCTAGCTAGCTACCCTCTTCCTTAGGG</a:t>
            </a:r>
            <a:endParaRPr sz="1100"/>
          </a:p>
        </p:txBody>
      </p:sp>
      <p:sp>
        <p:nvSpPr>
          <p:cNvPr id="305" name="Google Shape;305;p42"/>
          <p:cNvSpPr txBox="1"/>
          <p:nvPr/>
        </p:nvSpPr>
        <p:spPr>
          <a:xfrm>
            <a:off x="4403725" y="2218325"/>
            <a:ext cx="1799700" cy="245400"/>
          </a:xfrm>
          <a:prstGeom prst="rect">
            <a:avLst/>
          </a:prstGeom>
          <a:solidFill>
            <a:srgbClr val="DBDBDB"/>
          </a:solidFill>
          <a:ln w="9525" cap="flat" cmpd="sng">
            <a:solidFill>
              <a:schemeClr val="dk1"/>
            </a:solidFill>
            <a:prstDash val="solid"/>
            <a:round/>
            <a:headEnd type="none" w="sm" len="sm"/>
            <a:tailEnd type="none" w="sm" len="sm"/>
          </a:ln>
        </p:spPr>
        <p:txBody>
          <a:bodyPr spcFirstLastPara="1" wrap="square" lIns="60125" tIns="30050" rIns="60125" bIns="30050" anchor="t" anchorCtr="0">
            <a:spAutoFit/>
          </a:bodyPr>
          <a:lstStyle/>
          <a:p>
            <a:pPr marL="0" marR="0" lvl="0" indent="0" algn="l" rtl="0">
              <a:spcBef>
                <a:spcPts val="0"/>
              </a:spcBef>
              <a:spcAft>
                <a:spcPts val="0"/>
              </a:spcAft>
              <a:buNone/>
            </a:pPr>
            <a:r>
              <a:rPr lang="en" sz="1200" b="1">
                <a:solidFill>
                  <a:srgbClr val="A950BE"/>
                </a:solidFill>
                <a:latin typeface="Courier New"/>
                <a:ea typeface="Courier New"/>
                <a:cs typeface="Courier New"/>
                <a:sym typeface="Courier New"/>
              </a:rPr>
              <a:t>GCTAGCTAGCTAGCTACC</a:t>
            </a:r>
            <a:endParaRPr sz="1000"/>
          </a:p>
        </p:txBody>
      </p:sp>
      <p:sp>
        <p:nvSpPr>
          <p:cNvPr id="306" name="Google Shape;306;p42"/>
          <p:cNvSpPr txBox="1"/>
          <p:nvPr/>
        </p:nvSpPr>
        <p:spPr>
          <a:xfrm>
            <a:off x="628650" y="1984531"/>
            <a:ext cx="1060510" cy="263189"/>
          </a:xfrm>
          <a:prstGeom prst="rect">
            <a:avLst/>
          </a:prstGeom>
          <a:noFill/>
          <a:ln>
            <a:noFill/>
          </a:ln>
        </p:spPr>
        <p:txBody>
          <a:bodyPr spcFirstLastPara="1" wrap="square" lIns="60125" tIns="30050" rIns="60125" bIns="30050" anchor="t" anchorCtr="0">
            <a:spAutoFit/>
          </a:bodyPr>
          <a:lstStyle/>
          <a:p>
            <a:pPr marL="0" marR="0" lvl="0" indent="0" algn="l" rtl="0">
              <a:spcBef>
                <a:spcPts val="0"/>
              </a:spcBef>
              <a:spcAft>
                <a:spcPts val="0"/>
              </a:spcAft>
              <a:buNone/>
            </a:pPr>
            <a:r>
              <a:rPr lang="en" sz="1300" b="1">
                <a:solidFill>
                  <a:srgbClr val="809D2E"/>
                </a:solidFill>
                <a:latin typeface="Courier New"/>
                <a:ea typeface="Courier New"/>
                <a:cs typeface="Courier New"/>
                <a:sym typeface="Courier New"/>
              </a:rPr>
              <a:t>REFERENCE</a:t>
            </a:r>
            <a:endParaRPr sz="1100"/>
          </a:p>
        </p:txBody>
      </p:sp>
      <p:sp>
        <p:nvSpPr>
          <p:cNvPr id="307" name="Google Shape;307;p42"/>
          <p:cNvSpPr txBox="1"/>
          <p:nvPr/>
        </p:nvSpPr>
        <p:spPr>
          <a:xfrm>
            <a:off x="620767" y="2255603"/>
            <a:ext cx="1957218" cy="263189"/>
          </a:xfrm>
          <a:prstGeom prst="rect">
            <a:avLst/>
          </a:prstGeom>
          <a:noFill/>
          <a:ln>
            <a:noFill/>
          </a:ln>
        </p:spPr>
        <p:txBody>
          <a:bodyPr spcFirstLastPara="1" wrap="square" lIns="60125" tIns="30050" rIns="60125" bIns="30050" anchor="t" anchorCtr="0">
            <a:spAutoFit/>
          </a:bodyPr>
          <a:lstStyle/>
          <a:p>
            <a:pPr marL="0" marR="0" lvl="0" indent="0" algn="l" rtl="0">
              <a:spcBef>
                <a:spcPts val="0"/>
              </a:spcBef>
              <a:spcAft>
                <a:spcPts val="0"/>
              </a:spcAft>
              <a:buNone/>
            </a:pPr>
            <a:r>
              <a:rPr lang="en" sz="1300" b="1">
                <a:solidFill>
                  <a:srgbClr val="A950BE"/>
                </a:solidFill>
                <a:latin typeface="Courier New"/>
                <a:ea typeface="Courier New"/>
                <a:cs typeface="Courier New"/>
                <a:sym typeface="Courier New"/>
              </a:rPr>
              <a:t>SEQUENCING READS</a:t>
            </a:r>
            <a:endParaRPr sz="1100"/>
          </a:p>
        </p:txBody>
      </p:sp>
      <p:sp>
        <p:nvSpPr>
          <p:cNvPr id="308" name="Google Shape;308;p42"/>
          <p:cNvSpPr txBox="1"/>
          <p:nvPr/>
        </p:nvSpPr>
        <p:spPr>
          <a:xfrm>
            <a:off x="5384250" y="2549025"/>
            <a:ext cx="1827600" cy="269400"/>
          </a:xfrm>
          <a:prstGeom prst="rect">
            <a:avLst/>
          </a:prstGeom>
          <a:solidFill>
            <a:srgbClr val="DBDBDB"/>
          </a:solid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en" sz="1300" b="1">
                <a:solidFill>
                  <a:srgbClr val="A950BE"/>
                </a:solidFill>
                <a:latin typeface="Courier New"/>
                <a:ea typeface="Courier New"/>
                <a:cs typeface="Courier New"/>
                <a:sym typeface="Courier New"/>
              </a:rPr>
              <a:t>TAGCTACCCTCTTCCTT</a:t>
            </a:r>
            <a:endParaRPr sz="1300" b="1">
              <a:solidFill>
                <a:srgbClr val="A950BE"/>
              </a:solidFill>
              <a:latin typeface="Calibri"/>
              <a:ea typeface="Calibri"/>
              <a:cs typeface="Calibri"/>
              <a:sym typeface="Calibri"/>
            </a:endParaRPr>
          </a:p>
        </p:txBody>
      </p:sp>
      <p:sp>
        <p:nvSpPr>
          <p:cNvPr id="309" name="Google Shape;309;p42"/>
          <p:cNvSpPr txBox="1"/>
          <p:nvPr/>
        </p:nvSpPr>
        <p:spPr>
          <a:xfrm>
            <a:off x="2481000" y="2212450"/>
            <a:ext cx="1756200" cy="269400"/>
          </a:xfrm>
          <a:prstGeom prst="rect">
            <a:avLst/>
          </a:prstGeom>
          <a:solidFill>
            <a:srgbClr val="DBDBDB"/>
          </a:solid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en" sz="1300" b="1">
                <a:solidFill>
                  <a:srgbClr val="A950BE"/>
                </a:solidFill>
                <a:latin typeface="Courier New"/>
                <a:ea typeface="Courier New"/>
                <a:cs typeface="Courier New"/>
                <a:sym typeface="Courier New"/>
              </a:rPr>
              <a:t>CCCGCTAGCTAGCTAG</a:t>
            </a:r>
            <a:endParaRPr sz="1300" b="1">
              <a:solidFill>
                <a:srgbClr val="A950BE"/>
              </a:solidFill>
              <a:latin typeface="Calibri"/>
              <a:ea typeface="Calibri"/>
              <a:cs typeface="Calibri"/>
              <a:sym typeface="Calibri"/>
            </a:endParaRPr>
          </a:p>
        </p:txBody>
      </p:sp>
      <p:sp>
        <p:nvSpPr>
          <p:cNvPr id="310" name="Google Shape;310;p42"/>
          <p:cNvSpPr txBox="1"/>
          <p:nvPr/>
        </p:nvSpPr>
        <p:spPr>
          <a:xfrm>
            <a:off x="3394800" y="2549575"/>
            <a:ext cx="1756200" cy="269400"/>
          </a:xfrm>
          <a:prstGeom prst="rect">
            <a:avLst/>
          </a:prstGeom>
          <a:solidFill>
            <a:srgbClr val="DBDBDB"/>
          </a:solidFill>
          <a:ln w="952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en" sz="1300" b="1">
                <a:solidFill>
                  <a:srgbClr val="A950BE"/>
                </a:solidFill>
                <a:latin typeface="Courier New"/>
                <a:ea typeface="Courier New"/>
                <a:cs typeface="Courier New"/>
                <a:sym typeface="Courier New"/>
              </a:rPr>
              <a:t>TAGCTAGCTAGCTAGC</a:t>
            </a:r>
            <a:endParaRPr sz="1300" b="1">
              <a:solidFill>
                <a:srgbClr val="A950BE"/>
              </a:solidFill>
              <a:latin typeface="Calibri"/>
              <a:ea typeface="Calibri"/>
              <a:cs typeface="Calibri"/>
              <a:sym typeface="Calibri"/>
            </a:endParaRPr>
          </a:p>
        </p:txBody>
      </p:sp>
      <p:sp>
        <p:nvSpPr>
          <p:cNvPr id="311" name="Google Shape;311;p42"/>
          <p:cNvSpPr txBox="1"/>
          <p:nvPr/>
        </p:nvSpPr>
        <p:spPr>
          <a:xfrm>
            <a:off x="900112" y="3160643"/>
            <a:ext cx="6703323" cy="131574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latin typeface="Calibri"/>
                <a:ea typeface="Calibri"/>
                <a:cs typeface="Calibri"/>
                <a:sym typeface="Calibri"/>
              </a:rPr>
              <a:t>Alignment tools:</a:t>
            </a:r>
            <a:r>
              <a:rPr lang="en" sz="1400">
                <a:solidFill>
                  <a:schemeClr val="dk1"/>
                </a:solidFill>
                <a:latin typeface="Calibri"/>
                <a:ea typeface="Calibri"/>
                <a:cs typeface="Calibri"/>
                <a:sym typeface="Calibri"/>
              </a:rPr>
              <a:t> Mapping millions of reads requires specialized software, e.g. bwa mem, bowtie2 (short reads) or minimap2 (long reads)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400"/>
              <a:buFont typeface="Calibri"/>
              <a:buNone/>
            </a:pPr>
            <a:r>
              <a:rPr lang="en" sz="1400" b="1">
                <a:solidFill>
                  <a:schemeClr val="dk1"/>
                </a:solidFill>
                <a:latin typeface="Calibri"/>
                <a:ea typeface="Calibri"/>
                <a:cs typeface="Calibri"/>
                <a:sym typeface="Calibri"/>
              </a:rPr>
              <a:t>Uniquely mapped </a:t>
            </a:r>
            <a:r>
              <a:rPr lang="en" sz="1400">
                <a:solidFill>
                  <a:schemeClr val="dk1"/>
                </a:solidFill>
                <a:latin typeface="Calibri"/>
                <a:ea typeface="Calibri"/>
                <a:cs typeface="Calibri"/>
                <a:sym typeface="Calibri"/>
              </a:rPr>
              <a:t>reads align to one (best) location in the genome </a:t>
            </a:r>
            <a:endParaRPr sz="1100"/>
          </a:p>
          <a:p>
            <a:pPr marL="0" marR="0" lvl="0" indent="0" algn="l" rtl="0">
              <a:spcBef>
                <a:spcPts val="0"/>
              </a:spcBef>
              <a:spcAft>
                <a:spcPts val="0"/>
              </a:spcAft>
              <a:buClr>
                <a:schemeClr val="dk1"/>
              </a:buClr>
              <a:buSzPts val="1400"/>
              <a:buFont typeface="Calibri"/>
              <a:buNone/>
            </a:pPr>
            <a:r>
              <a:rPr lang="en" sz="1400" b="1">
                <a:solidFill>
                  <a:schemeClr val="dk1"/>
                </a:solidFill>
                <a:latin typeface="Calibri"/>
                <a:ea typeface="Calibri"/>
                <a:cs typeface="Calibri"/>
                <a:sym typeface="Calibri"/>
              </a:rPr>
              <a:t>Multi-mapping read</a:t>
            </a:r>
            <a:r>
              <a:rPr lang="en" sz="1400">
                <a:solidFill>
                  <a:schemeClr val="dk1"/>
                </a:solidFill>
                <a:latin typeface="Calibri"/>
                <a:ea typeface="Calibri"/>
                <a:cs typeface="Calibri"/>
                <a:sym typeface="Calibri"/>
              </a:rPr>
              <a:t>s have many best matches (e.g. repeats)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p:nvPr/>
        </p:nvSpPr>
        <p:spPr>
          <a:xfrm>
            <a:off x="618739" y="1062278"/>
            <a:ext cx="7518504" cy="3371276"/>
          </a:xfrm>
          <a:prstGeom prst="rect">
            <a:avLst/>
          </a:prstGeom>
          <a:solidFill>
            <a:srgbClr val="EDF4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17" name="Google Shape;317;p43"/>
          <p:cNvPicPr preferRelativeResize="0">
            <a:picLocks noGrp="1"/>
          </p:cNvPicPr>
          <p:nvPr>
            <p:ph type="body" idx="1"/>
          </p:nvPr>
        </p:nvPicPr>
        <p:blipFill rotWithShape="1">
          <a:blip r:embed="rId3">
            <a:alphaModFix/>
          </a:blip>
          <a:srcRect/>
          <a:stretch/>
        </p:blipFill>
        <p:spPr>
          <a:xfrm>
            <a:off x="1587527" y="1165154"/>
            <a:ext cx="5580926" cy="3165526"/>
          </a:xfrm>
          <a:prstGeom prst="rect">
            <a:avLst/>
          </a:prstGeom>
          <a:noFill/>
          <a:ln>
            <a:noFill/>
          </a:ln>
        </p:spPr>
      </p:pic>
      <p:sp>
        <p:nvSpPr>
          <p:cNvPr id="318" name="Google Shape;318;p43"/>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Paired-end reads</a:t>
            </a:r>
            <a:endParaRPr/>
          </a:p>
        </p:txBody>
      </p:sp>
      <p:sp>
        <p:nvSpPr>
          <p:cNvPr id="319" name="Google Shape;319;p43"/>
          <p:cNvSpPr txBox="1"/>
          <p:nvPr/>
        </p:nvSpPr>
        <p:spPr>
          <a:xfrm>
            <a:off x="737428" y="4433555"/>
            <a:ext cx="7518504"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https://emea.illumina.com/science/technology/next-generation-sequencing/plan-experiments/paired-end-vs-single-read.html</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4"/>
          <p:cNvPicPr preferRelativeResize="0">
            <a:picLocks noGrp="1"/>
          </p:cNvPicPr>
          <p:nvPr>
            <p:ph type="body" idx="1"/>
          </p:nvPr>
        </p:nvPicPr>
        <p:blipFill rotWithShape="1">
          <a:blip r:embed="rId3">
            <a:alphaModFix/>
          </a:blip>
          <a:srcRect t="12623" b="9016"/>
          <a:stretch/>
        </p:blipFill>
        <p:spPr>
          <a:xfrm>
            <a:off x="873236" y="1570385"/>
            <a:ext cx="7340933" cy="2753139"/>
          </a:xfrm>
          <a:prstGeom prst="rect">
            <a:avLst/>
          </a:prstGeom>
          <a:noFill/>
          <a:ln>
            <a:noFill/>
          </a:ln>
        </p:spPr>
      </p:pic>
      <p:sp>
        <p:nvSpPr>
          <p:cNvPr id="326" name="Google Shape;326;p44"/>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Font typeface="Arial"/>
              <a:buNone/>
            </a:pPr>
            <a:r>
              <a:rPr lang="en"/>
              <a:t>Read Depth (coverage)</a:t>
            </a:r>
            <a:endParaRPr/>
          </a:p>
        </p:txBody>
      </p:sp>
      <p:sp>
        <p:nvSpPr>
          <p:cNvPr id="327" name="Google Shape;327;p44"/>
          <p:cNvSpPr txBox="1"/>
          <p:nvPr/>
        </p:nvSpPr>
        <p:spPr>
          <a:xfrm>
            <a:off x="898692" y="1118326"/>
            <a:ext cx="7343774"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Mapping millions of reads results in many reads covering the same position</a:t>
            </a:r>
            <a:endParaRPr sz="1100"/>
          </a:p>
        </p:txBody>
      </p:sp>
      <p:sp>
        <p:nvSpPr>
          <p:cNvPr id="328" name="Google Shape;328;p44"/>
          <p:cNvSpPr/>
          <p:nvPr/>
        </p:nvSpPr>
        <p:spPr>
          <a:xfrm>
            <a:off x="875478" y="3561419"/>
            <a:ext cx="7356600" cy="984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300">
                <a:solidFill>
                  <a:schemeClr val="lt1"/>
                </a:solidFill>
                <a:latin typeface="Calibri"/>
                <a:ea typeface="Calibri"/>
                <a:cs typeface="Calibri"/>
                <a:sym typeface="Calibri"/>
              </a:rPr>
              <a:t>The number of reads that align to (cover) a given position in the reference is called Coverage or Depth</a:t>
            </a:r>
            <a:endParaRPr sz="1000"/>
          </a:p>
          <a:p>
            <a:pPr marL="0" marR="0" lvl="0" indent="0" algn="ctr" rtl="0">
              <a:spcBef>
                <a:spcPts val="0"/>
              </a:spcBef>
              <a:spcAft>
                <a:spcPts val="0"/>
              </a:spcAft>
              <a:buNone/>
            </a:pPr>
            <a:endParaRPr sz="1300">
              <a:solidFill>
                <a:schemeClr val="lt1"/>
              </a:solidFill>
              <a:latin typeface="Calibri"/>
              <a:ea typeface="Calibri"/>
              <a:cs typeface="Calibri"/>
              <a:sym typeface="Calibri"/>
            </a:endParaRPr>
          </a:p>
          <a:p>
            <a:pPr marL="0" marR="0" lvl="0" indent="0" algn="ctr" rtl="0">
              <a:spcBef>
                <a:spcPts val="0"/>
              </a:spcBef>
              <a:spcAft>
                <a:spcPts val="0"/>
              </a:spcAft>
              <a:buNone/>
            </a:pPr>
            <a:r>
              <a:rPr lang="en" sz="1300">
                <a:solidFill>
                  <a:schemeClr val="lt1"/>
                </a:solidFill>
                <a:latin typeface="Calibri"/>
                <a:ea typeface="Calibri"/>
                <a:cs typeface="Calibri"/>
                <a:sym typeface="Calibri"/>
              </a:rPr>
              <a:t>A mean coverage of 30 (30X) is common in variant calling</a:t>
            </a:r>
            <a:endParaRPr sz="1000"/>
          </a:p>
        </p:txBody>
      </p:sp>
      <p:pic>
        <p:nvPicPr>
          <p:cNvPr id="329" name="Google Shape;329;p44" title="Screenshot 2026-02-06 at 08.27.44.png"/>
          <p:cNvPicPr preferRelativeResize="0"/>
          <p:nvPr/>
        </p:nvPicPr>
        <p:blipFill>
          <a:blip r:embed="rId4">
            <a:alphaModFix/>
          </a:blip>
          <a:stretch>
            <a:fillRect/>
          </a:stretch>
        </p:blipFill>
        <p:spPr>
          <a:xfrm>
            <a:off x="7880750" y="4865568"/>
            <a:ext cx="971550" cy="22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5"/>
          <p:cNvSpPr/>
          <p:nvPr/>
        </p:nvSpPr>
        <p:spPr>
          <a:xfrm>
            <a:off x="740465" y="1082515"/>
            <a:ext cx="7663070" cy="3480599"/>
          </a:xfrm>
          <a:prstGeom prst="rect">
            <a:avLst/>
          </a:prstGeom>
          <a:solidFill>
            <a:srgbClr val="EDF4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6" name="Google Shape;336;p45"/>
          <p:cNvSpPr txBox="1">
            <a:spLocks noGrp="1"/>
          </p:cNvSpPr>
          <p:nvPr>
            <p:ph type="title"/>
          </p:nvPr>
        </p:nvSpPr>
        <p:spPr>
          <a:xfrm>
            <a:off x="1847462" y="273845"/>
            <a:ext cx="5934877" cy="62259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2100"/>
              <a:buFont typeface="Arial"/>
              <a:buNone/>
            </a:pPr>
            <a:r>
              <a:rPr lang="en" sz="2100"/>
              <a:t>Mapping output - SAM format</a:t>
            </a:r>
            <a:endParaRPr/>
          </a:p>
        </p:txBody>
      </p:sp>
      <p:sp>
        <p:nvSpPr>
          <p:cNvPr id="337" name="Google Shape;337;p45"/>
          <p:cNvSpPr/>
          <p:nvPr/>
        </p:nvSpPr>
        <p:spPr>
          <a:xfrm>
            <a:off x="1344777" y="3503423"/>
            <a:ext cx="957900" cy="276900"/>
          </a:xfrm>
          <a:prstGeom prst="rect">
            <a:avLst/>
          </a:prstGeom>
          <a:noFill/>
          <a:ln>
            <a:noFill/>
          </a:ln>
        </p:spPr>
        <p:txBody>
          <a:bodyPr spcFirstLastPara="1" wrap="square" lIns="34275" tIns="34275" rIns="342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Read name</a:t>
            </a:r>
            <a:endParaRPr sz="1100"/>
          </a:p>
        </p:txBody>
      </p:sp>
      <p:sp>
        <p:nvSpPr>
          <p:cNvPr id="338" name="Google Shape;338;p45"/>
          <p:cNvSpPr txBox="1"/>
          <p:nvPr/>
        </p:nvSpPr>
        <p:spPr>
          <a:xfrm>
            <a:off x="2493376" y="3392761"/>
            <a:ext cx="14472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Start position</a:t>
            </a:r>
            <a:endParaRPr sz="1100" dirty="0"/>
          </a:p>
        </p:txBody>
      </p:sp>
      <p:sp>
        <p:nvSpPr>
          <p:cNvPr id="339" name="Google Shape;339;p45"/>
          <p:cNvSpPr txBox="1"/>
          <p:nvPr/>
        </p:nvSpPr>
        <p:spPr>
          <a:xfrm>
            <a:off x="5347733" y="3503265"/>
            <a:ext cx="957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Sequence</a:t>
            </a:r>
            <a:endParaRPr sz="1100" dirty="0"/>
          </a:p>
        </p:txBody>
      </p:sp>
      <p:sp>
        <p:nvSpPr>
          <p:cNvPr id="340" name="Google Shape;340;p45"/>
          <p:cNvSpPr txBox="1"/>
          <p:nvPr/>
        </p:nvSpPr>
        <p:spPr>
          <a:xfrm>
            <a:off x="6660801" y="3503265"/>
            <a:ext cx="773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Quality</a:t>
            </a:r>
            <a:endParaRPr sz="1100" dirty="0"/>
          </a:p>
        </p:txBody>
      </p:sp>
      <p:sp>
        <p:nvSpPr>
          <p:cNvPr id="341" name="Google Shape;341;p45"/>
          <p:cNvSpPr txBox="1"/>
          <p:nvPr/>
        </p:nvSpPr>
        <p:spPr>
          <a:xfrm>
            <a:off x="1787165" y="3912200"/>
            <a:ext cx="33771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Reference sequence name (chromosome/contig)</a:t>
            </a:r>
            <a:endParaRPr sz="1100"/>
          </a:p>
        </p:txBody>
      </p:sp>
      <p:sp>
        <p:nvSpPr>
          <p:cNvPr id="342" name="Google Shape;342;p45"/>
          <p:cNvSpPr txBox="1"/>
          <p:nvPr/>
        </p:nvSpPr>
        <p:spPr>
          <a:xfrm>
            <a:off x="1290675" y="1252600"/>
            <a:ext cx="6868500" cy="1875600"/>
          </a:xfrm>
          <a:prstGeom prst="rect">
            <a:avLst/>
          </a:prstGeom>
          <a:solidFill>
            <a:schemeClr val="lt1"/>
          </a:solidFill>
          <a:ln>
            <a:noFill/>
          </a:ln>
        </p:spPr>
        <p:txBody>
          <a:bodyPr spcFirstLastPara="1" wrap="square" lIns="0" tIns="0" rIns="0" bIns="0" anchor="t" anchorCtr="0">
            <a:normAutofit/>
          </a:bodyPr>
          <a:lstStyle/>
          <a:p>
            <a:pPr marL="0" marR="0" lvl="0" indent="0" algn="l" rtl="0">
              <a:spcBef>
                <a:spcPts val="0"/>
              </a:spcBef>
              <a:spcAft>
                <a:spcPts val="0"/>
              </a:spcAft>
              <a:buClr>
                <a:srgbClr val="0000FF"/>
              </a:buClr>
              <a:buSzPts val="1100"/>
              <a:buFont typeface="Arial"/>
              <a:buNone/>
            </a:pPr>
            <a:r>
              <a:rPr lang="en" sz="1000" dirty="0">
                <a:solidFill>
                  <a:srgbClr val="0000FF"/>
                </a:solidFill>
                <a:latin typeface="Calibri"/>
                <a:ea typeface="Calibri"/>
                <a:cs typeface="Calibri"/>
                <a:sym typeface="Calibri"/>
              </a:rPr>
              <a:t>HEADER SECTION</a:t>
            </a:r>
            <a:endParaRPr sz="1000" dirty="0"/>
          </a:p>
          <a:p>
            <a:pPr marL="0" marR="0" lvl="0" indent="0" algn="l" rtl="0">
              <a:spcBef>
                <a:spcPts val="100"/>
              </a:spcBef>
              <a:spcAft>
                <a:spcPts val="0"/>
              </a:spcAft>
              <a:buClr>
                <a:schemeClr val="dk1"/>
              </a:buClr>
              <a:buSzPts val="700"/>
              <a:buFont typeface="Arial"/>
              <a:buNone/>
            </a:pPr>
            <a:endParaRPr sz="700" dirty="0">
              <a:solidFill>
                <a:schemeClr val="dk1"/>
              </a:solidFill>
              <a:latin typeface="Courier"/>
              <a:ea typeface="Courier"/>
              <a:cs typeface="Courier"/>
              <a:sym typeface="Courier"/>
            </a:endParaRPr>
          </a:p>
          <a:p>
            <a:pPr marL="0" marR="0" lvl="0" indent="0" algn="l" rtl="0">
              <a:spcBef>
                <a:spcPts val="100"/>
              </a:spcBef>
              <a:spcAft>
                <a:spcPts val="0"/>
              </a:spcAft>
              <a:buClr>
                <a:schemeClr val="dk1"/>
              </a:buClr>
              <a:buSzPts val="700"/>
              <a:buFont typeface="Arial"/>
              <a:buNone/>
            </a:pPr>
            <a:r>
              <a:rPr lang="en" sz="600" dirty="0">
                <a:solidFill>
                  <a:schemeClr val="dk1"/>
                </a:solidFill>
                <a:latin typeface="Courier"/>
                <a:ea typeface="Courier"/>
                <a:cs typeface="Courier"/>
                <a:sym typeface="Courier"/>
              </a:rPr>
              <a:t> @HD	VN:1.6	</a:t>
            </a:r>
            <a:r>
              <a:rPr lang="en" sz="600" dirty="0" err="1">
                <a:solidFill>
                  <a:schemeClr val="dk1"/>
                </a:solidFill>
                <a:latin typeface="Courier"/>
                <a:ea typeface="Courier"/>
                <a:cs typeface="Courier"/>
                <a:sym typeface="Courier"/>
              </a:rPr>
              <a:t>SO:coordinate</a:t>
            </a:r>
            <a:endParaRPr sz="600" dirty="0">
              <a:solidFill>
                <a:schemeClr val="dk1"/>
              </a:solidFill>
              <a:latin typeface="Courier"/>
              <a:ea typeface="Courier"/>
              <a:cs typeface="Courier"/>
              <a:sym typeface="Courier"/>
            </a:endParaRPr>
          </a:p>
          <a:p>
            <a:pPr marL="0" marR="0" lvl="0" indent="0" algn="l" rtl="0">
              <a:spcBef>
                <a:spcPts val="100"/>
              </a:spcBef>
              <a:spcAft>
                <a:spcPts val="0"/>
              </a:spcAft>
              <a:buClr>
                <a:schemeClr val="dk1"/>
              </a:buClr>
              <a:buSzPts val="700"/>
              <a:buFont typeface="Arial"/>
              <a:buNone/>
            </a:pPr>
            <a:r>
              <a:rPr lang="en" sz="600" dirty="0">
                <a:solidFill>
                  <a:schemeClr val="dk1"/>
                </a:solidFill>
                <a:latin typeface="Courier"/>
                <a:ea typeface="Courier"/>
                <a:cs typeface="Courier"/>
                <a:sym typeface="Courier"/>
              </a:rPr>
              <a:t> @SQ	SN:2	LN:243199373</a:t>
            </a:r>
            <a:endParaRPr sz="600" dirty="0"/>
          </a:p>
          <a:p>
            <a:pPr marL="0" marR="0" lvl="0" indent="0" algn="l" rtl="0">
              <a:spcBef>
                <a:spcPts val="100"/>
              </a:spcBef>
              <a:spcAft>
                <a:spcPts val="0"/>
              </a:spcAft>
              <a:buClr>
                <a:schemeClr val="dk1"/>
              </a:buClr>
              <a:buSzPts val="700"/>
              <a:buFont typeface="Arial"/>
              <a:buNone/>
            </a:pPr>
            <a:r>
              <a:rPr lang="en" sz="600" dirty="0">
                <a:solidFill>
                  <a:schemeClr val="dk1"/>
                </a:solidFill>
                <a:latin typeface="Courier"/>
                <a:ea typeface="Courier"/>
                <a:cs typeface="Courier"/>
                <a:sym typeface="Courier"/>
              </a:rPr>
              <a:t> @PG	</a:t>
            </a:r>
            <a:r>
              <a:rPr lang="en" sz="600" dirty="0" err="1">
                <a:solidFill>
                  <a:schemeClr val="dk1"/>
                </a:solidFill>
                <a:latin typeface="Courier"/>
                <a:ea typeface="Courier"/>
                <a:cs typeface="Courier"/>
                <a:sym typeface="Courier"/>
              </a:rPr>
              <a:t>ID:bwa</a:t>
            </a:r>
            <a:r>
              <a:rPr lang="en" sz="600" dirty="0">
                <a:solidFill>
                  <a:schemeClr val="dk1"/>
                </a:solidFill>
                <a:latin typeface="Courier"/>
                <a:ea typeface="Courier"/>
                <a:cs typeface="Courier"/>
                <a:sym typeface="Courier"/>
              </a:rPr>
              <a:t>	</a:t>
            </a:r>
            <a:r>
              <a:rPr lang="en" sz="600" dirty="0" err="1">
                <a:solidFill>
                  <a:schemeClr val="dk1"/>
                </a:solidFill>
                <a:latin typeface="Courier"/>
                <a:ea typeface="Courier"/>
                <a:cs typeface="Courier"/>
                <a:sym typeface="Courier"/>
              </a:rPr>
              <a:t>PN:bwa</a:t>
            </a:r>
            <a:r>
              <a:rPr lang="en" sz="600" dirty="0">
                <a:solidFill>
                  <a:schemeClr val="dk1"/>
                </a:solidFill>
                <a:latin typeface="Courier"/>
                <a:ea typeface="Courier"/>
                <a:cs typeface="Courier"/>
                <a:sym typeface="Courier"/>
              </a:rPr>
              <a:t>	VN:0.7.17-r1188   </a:t>
            </a:r>
            <a:r>
              <a:rPr lang="en" sz="600" dirty="0" err="1">
                <a:solidFill>
                  <a:schemeClr val="dk1"/>
                </a:solidFill>
                <a:latin typeface="Courier"/>
                <a:ea typeface="Courier"/>
                <a:cs typeface="Courier"/>
                <a:sym typeface="Courier"/>
              </a:rPr>
              <a:t>CL:bwa</a:t>
            </a:r>
            <a:r>
              <a:rPr lang="en" sz="600" dirty="0">
                <a:solidFill>
                  <a:schemeClr val="dk1"/>
                </a:solidFill>
                <a:latin typeface="Courier"/>
                <a:ea typeface="Courier"/>
                <a:cs typeface="Courier"/>
                <a:sym typeface="Courier"/>
              </a:rPr>
              <a:t> mem -t 1 human_g1k_v37_chr2.fasta HG00097_1.fq  HG00097_2.fq</a:t>
            </a:r>
            <a:endParaRPr sz="600" dirty="0"/>
          </a:p>
          <a:p>
            <a:pPr marL="0" marR="0" lvl="0" indent="0" algn="l" rtl="0">
              <a:spcBef>
                <a:spcPts val="100"/>
              </a:spcBef>
              <a:spcAft>
                <a:spcPts val="0"/>
              </a:spcAft>
              <a:buClr>
                <a:schemeClr val="dk1"/>
              </a:buClr>
              <a:buSzPts val="700"/>
              <a:buFont typeface="Arial"/>
              <a:buNone/>
            </a:pPr>
            <a:r>
              <a:rPr lang="en" sz="600" dirty="0">
                <a:solidFill>
                  <a:schemeClr val="dk1"/>
                </a:solidFill>
                <a:latin typeface="Courier"/>
                <a:ea typeface="Courier"/>
                <a:cs typeface="Courier"/>
                <a:sym typeface="Courier"/>
              </a:rPr>
              <a:t> @PG	</a:t>
            </a:r>
            <a:r>
              <a:rPr lang="en" sz="600" dirty="0" err="1">
                <a:solidFill>
                  <a:schemeClr val="dk1"/>
                </a:solidFill>
                <a:latin typeface="Courier"/>
                <a:ea typeface="Courier"/>
                <a:cs typeface="Courier"/>
                <a:sym typeface="Courier"/>
              </a:rPr>
              <a:t>ID:samtools</a:t>
            </a:r>
            <a:r>
              <a:rPr lang="en" sz="600" dirty="0">
                <a:solidFill>
                  <a:schemeClr val="dk1"/>
                </a:solidFill>
                <a:latin typeface="Courier"/>
                <a:ea typeface="Courier"/>
                <a:cs typeface="Courier"/>
                <a:sym typeface="Courier"/>
              </a:rPr>
              <a:t>	</a:t>
            </a:r>
            <a:r>
              <a:rPr lang="en" sz="600" dirty="0" err="1">
                <a:solidFill>
                  <a:schemeClr val="dk1"/>
                </a:solidFill>
                <a:latin typeface="Courier"/>
                <a:ea typeface="Courier"/>
                <a:cs typeface="Courier"/>
                <a:sym typeface="Courier"/>
              </a:rPr>
              <a:t>PN:samtools</a:t>
            </a:r>
            <a:r>
              <a:rPr lang="en" sz="600" dirty="0">
                <a:solidFill>
                  <a:schemeClr val="dk1"/>
                </a:solidFill>
                <a:latin typeface="Courier"/>
                <a:ea typeface="Courier"/>
                <a:cs typeface="Courier"/>
                <a:sym typeface="Courier"/>
              </a:rPr>
              <a:t>	</a:t>
            </a:r>
            <a:r>
              <a:rPr lang="en" sz="600" dirty="0" err="1">
                <a:solidFill>
                  <a:schemeClr val="dk1"/>
                </a:solidFill>
                <a:latin typeface="Courier"/>
                <a:ea typeface="Courier"/>
                <a:cs typeface="Courier"/>
                <a:sym typeface="Courier"/>
              </a:rPr>
              <a:t>PP:bwa</a:t>
            </a:r>
            <a:r>
              <a:rPr lang="en" sz="600" dirty="0">
                <a:solidFill>
                  <a:schemeClr val="dk1"/>
                </a:solidFill>
                <a:latin typeface="Courier"/>
                <a:ea typeface="Courier"/>
                <a:cs typeface="Courier"/>
                <a:sym typeface="Courier"/>
              </a:rPr>
              <a:t>	VN:1.10	</a:t>
            </a:r>
            <a:r>
              <a:rPr lang="en" sz="600" dirty="0" err="1">
                <a:solidFill>
                  <a:schemeClr val="dk1"/>
                </a:solidFill>
                <a:latin typeface="Courier"/>
                <a:ea typeface="Courier"/>
                <a:cs typeface="Courier"/>
                <a:sym typeface="Courier"/>
              </a:rPr>
              <a:t>CL:samtools</a:t>
            </a:r>
            <a:r>
              <a:rPr lang="en" sz="600" dirty="0">
                <a:solidFill>
                  <a:schemeClr val="dk1"/>
                </a:solidFill>
                <a:latin typeface="Courier"/>
                <a:ea typeface="Courier"/>
                <a:cs typeface="Courier"/>
                <a:sym typeface="Courier"/>
              </a:rPr>
              <a:t> sort</a:t>
            </a:r>
            <a:endParaRPr sz="600" dirty="0"/>
          </a:p>
          <a:p>
            <a:pPr marL="0" marR="0" lvl="0" indent="0" algn="l" rtl="0">
              <a:spcBef>
                <a:spcPts val="100"/>
              </a:spcBef>
              <a:spcAft>
                <a:spcPts val="0"/>
              </a:spcAft>
              <a:buClr>
                <a:schemeClr val="dk1"/>
              </a:buClr>
              <a:buSzPts val="700"/>
              <a:buFont typeface="Arial"/>
              <a:buNone/>
            </a:pPr>
            <a:r>
              <a:rPr lang="en" sz="600" dirty="0">
                <a:solidFill>
                  <a:schemeClr val="dk1"/>
                </a:solidFill>
                <a:latin typeface="Courier"/>
                <a:ea typeface="Courier"/>
                <a:cs typeface="Courier"/>
                <a:sym typeface="Courier"/>
              </a:rPr>
              <a:t> @PG	ID:samtools.1	</a:t>
            </a:r>
            <a:r>
              <a:rPr lang="en" sz="600" dirty="0" err="1">
                <a:solidFill>
                  <a:schemeClr val="dk1"/>
                </a:solidFill>
                <a:latin typeface="Courier"/>
                <a:ea typeface="Courier"/>
                <a:cs typeface="Courier"/>
                <a:sym typeface="Courier"/>
              </a:rPr>
              <a:t>PN:samtools</a:t>
            </a:r>
            <a:r>
              <a:rPr lang="en" sz="600" dirty="0">
                <a:solidFill>
                  <a:schemeClr val="dk1"/>
                </a:solidFill>
                <a:latin typeface="Courier"/>
                <a:ea typeface="Courier"/>
                <a:cs typeface="Courier"/>
                <a:sym typeface="Courier"/>
              </a:rPr>
              <a:t>	</a:t>
            </a:r>
            <a:r>
              <a:rPr lang="en" sz="600" dirty="0" err="1">
                <a:solidFill>
                  <a:schemeClr val="dk1"/>
                </a:solidFill>
                <a:latin typeface="Courier"/>
                <a:ea typeface="Courier"/>
                <a:cs typeface="Courier"/>
                <a:sym typeface="Courier"/>
              </a:rPr>
              <a:t>PP:samtools</a:t>
            </a:r>
            <a:r>
              <a:rPr lang="en" sz="600" dirty="0">
                <a:solidFill>
                  <a:schemeClr val="dk1"/>
                </a:solidFill>
                <a:latin typeface="Courier"/>
                <a:ea typeface="Courier"/>
                <a:cs typeface="Courier"/>
                <a:sym typeface="Courier"/>
              </a:rPr>
              <a:t>	VN:1.10	</a:t>
            </a:r>
            <a:r>
              <a:rPr lang="en" sz="600" dirty="0" err="1">
                <a:solidFill>
                  <a:schemeClr val="dk1"/>
                </a:solidFill>
                <a:latin typeface="Courier"/>
                <a:ea typeface="Courier"/>
                <a:cs typeface="Courier"/>
                <a:sym typeface="Courier"/>
              </a:rPr>
              <a:t>CL:samtools</a:t>
            </a:r>
            <a:r>
              <a:rPr lang="en" sz="600" dirty="0">
                <a:solidFill>
                  <a:schemeClr val="dk1"/>
                </a:solidFill>
                <a:latin typeface="Courier"/>
                <a:ea typeface="Courier"/>
                <a:cs typeface="Courier"/>
                <a:sym typeface="Courier"/>
              </a:rPr>
              <a:t> view -H HG00097.bam</a:t>
            </a:r>
            <a:endParaRPr sz="600" dirty="0"/>
          </a:p>
          <a:p>
            <a:pPr marL="0" marR="0" lvl="0" indent="0" algn="l" rtl="0">
              <a:spcBef>
                <a:spcPts val="200"/>
              </a:spcBef>
              <a:spcAft>
                <a:spcPts val="0"/>
              </a:spcAft>
              <a:buClr>
                <a:schemeClr val="dk1"/>
              </a:buClr>
              <a:buSzPts val="1100"/>
              <a:buFont typeface="Arial"/>
              <a:buNone/>
            </a:pPr>
            <a:endParaRPr sz="1000" dirty="0">
              <a:solidFill>
                <a:srgbClr val="0000FF"/>
              </a:solidFill>
              <a:latin typeface="Calibri"/>
              <a:ea typeface="Calibri"/>
              <a:cs typeface="Calibri"/>
              <a:sym typeface="Calibri"/>
            </a:endParaRPr>
          </a:p>
          <a:p>
            <a:pPr marL="0" marR="0" lvl="0" indent="0" algn="l" rtl="0">
              <a:spcBef>
                <a:spcPts val="200"/>
              </a:spcBef>
              <a:spcAft>
                <a:spcPts val="0"/>
              </a:spcAft>
              <a:buClr>
                <a:srgbClr val="0000FF"/>
              </a:buClr>
              <a:buSzPts val="1100"/>
              <a:buFont typeface="Arial"/>
              <a:buNone/>
            </a:pPr>
            <a:r>
              <a:rPr lang="en" sz="1000" dirty="0">
                <a:solidFill>
                  <a:srgbClr val="0000FF"/>
                </a:solidFill>
                <a:latin typeface="Calibri"/>
                <a:ea typeface="Calibri"/>
                <a:cs typeface="Calibri"/>
                <a:sym typeface="Calibri"/>
              </a:rPr>
              <a:t>ALIGNMENT SECTION</a:t>
            </a:r>
            <a:endParaRPr sz="1000" dirty="0"/>
          </a:p>
          <a:p>
            <a:pPr marL="0" marR="0" lvl="0" indent="0" algn="l" rtl="0">
              <a:spcBef>
                <a:spcPts val="200"/>
              </a:spcBef>
              <a:spcAft>
                <a:spcPts val="0"/>
              </a:spcAft>
              <a:buClr>
                <a:schemeClr val="dk1"/>
              </a:buClr>
              <a:buSzPts val="1100"/>
              <a:buFont typeface="Arial"/>
              <a:buNone/>
            </a:pPr>
            <a:endParaRPr sz="600" dirty="0">
              <a:solidFill>
                <a:srgbClr val="0000FF"/>
              </a:solidFill>
              <a:latin typeface="Calibri"/>
              <a:ea typeface="Calibri"/>
              <a:cs typeface="Calibri"/>
              <a:sym typeface="Calibri"/>
            </a:endParaRPr>
          </a:p>
          <a:p>
            <a:pPr marL="0" marR="0" lvl="0" indent="0" algn="l" rtl="0">
              <a:spcBef>
                <a:spcPts val="100"/>
              </a:spcBef>
              <a:spcAft>
                <a:spcPts val="0"/>
              </a:spcAft>
              <a:buClr>
                <a:schemeClr val="dk1"/>
              </a:buClr>
              <a:buSzPts val="600"/>
              <a:buFont typeface="Arial"/>
              <a:buNone/>
            </a:pPr>
            <a:r>
              <a:rPr lang="en" sz="600" dirty="0">
                <a:solidFill>
                  <a:schemeClr val="dk1"/>
                </a:solidFill>
                <a:latin typeface="Courier"/>
                <a:ea typeface="Courier"/>
                <a:cs typeface="Courier"/>
                <a:sym typeface="Courier"/>
              </a:rPr>
              <a:t> Read_001  99	2  3843448	0 101M	= 3843625	278    TTTGGTTCCATATGAAC        0F&lt;BFB&lt;FFFBFBFFFB	</a:t>
            </a:r>
            <a:endParaRPr sz="600" dirty="0"/>
          </a:p>
          <a:p>
            <a:pPr marL="0" marR="0" lvl="0" indent="0" algn="l" rtl="0">
              <a:spcBef>
                <a:spcPts val="100"/>
              </a:spcBef>
              <a:spcAft>
                <a:spcPts val="0"/>
              </a:spcAft>
              <a:buClr>
                <a:schemeClr val="dk1"/>
              </a:buClr>
              <a:buSzPts val="600"/>
              <a:buFont typeface="Arial"/>
              <a:buNone/>
            </a:pPr>
            <a:r>
              <a:rPr lang="en" sz="600" dirty="0">
                <a:solidFill>
                  <a:schemeClr val="dk1"/>
                </a:solidFill>
                <a:latin typeface="Courier"/>
                <a:ea typeface="Courier"/>
                <a:cs typeface="Courier"/>
                <a:sym typeface="Courier"/>
              </a:rPr>
              <a:t> Read_001  147	2  3843625	0 101M	= 3843448	-278   TTATTTCATTGAGCAG         FBBI7IIFIB&lt;BBBB&lt;B	</a:t>
            </a:r>
            <a:endParaRPr sz="600" dirty="0"/>
          </a:p>
          <a:p>
            <a:pPr marL="0" marR="0" lvl="0" indent="0" algn="l" rtl="0">
              <a:spcBef>
                <a:spcPts val="100"/>
              </a:spcBef>
              <a:spcAft>
                <a:spcPts val="0"/>
              </a:spcAft>
              <a:buClr>
                <a:schemeClr val="dk1"/>
              </a:buClr>
              <a:buSzPts val="600"/>
              <a:buFont typeface="Arial"/>
              <a:buNone/>
            </a:pPr>
            <a:r>
              <a:rPr lang="en" sz="600" dirty="0">
                <a:solidFill>
                  <a:schemeClr val="dk1"/>
                </a:solidFill>
                <a:latin typeface="Courier"/>
                <a:ea typeface="Courier"/>
                <a:cs typeface="Courier"/>
                <a:sym typeface="Courier"/>
              </a:rPr>
              <a:t> Read_002  163	2  4210055	0 101M	= 4210377</a:t>
            </a:r>
            <a:r>
              <a:rPr lang="en" sz="700" dirty="0">
                <a:solidFill>
                  <a:schemeClr val="dk1"/>
                </a:solidFill>
                <a:latin typeface="Courier"/>
                <a:ea typeface="Courier"/>
                <a:cs typeface="Courier"/>
                <a:sym typeface="Courier"/>
              </a:rPr>
              <a:t>	425   TGGTACCAAAACAGAGA    0IIFBFFFIIIFFIFFF	</a:t>
            </a:r>
            <a:endParaRPr sz="1200" dirty="0"/>
          </a:p>
          <a:p>
            <a:pPr marL="0" marR="0" lvl="0" indent="0" algn="l" rtl="0">
              <a:spcBef>
                <a:spcPts val="100"/>
              </a:spcBef>
              <a:spcAft>
                <a:spcPts val="0"/>
              </a:spcAft>
              <a:buClr>
                <a:schemeClr val="dk1"/>
              </a:buClr>
              <a:buSzPts val="600"/>
              <a:buFont typeface="Arial"/>
              <a:buNone/>
            </a:pPr>
            <a:endParaRPr sz="1000" dirty="0"/>
          </a:p>
        </p:txBody>
      </p:sp>
      <p:cxnSp>
        <p:nvCxnSpPr>
          <p:cNvPr id="343" name="Google Shape;343;p45"/>
          <p:cNvCxnSpPr/>
          <p:nvPr/>
        </p:nvCxnSpPr>
        <p:spPr>
          <a:xfrm rot="10800000">
            <a:off x="6789717" y="2920875"/>
            <a:ext cx="3300" cy="516000"/>
          </a:xfrm>
          <a:prstGeom prst="straightConnector1">
            <a:avLst/>
          </a:prstGeom>
          <a:noFill/>
          <a:ln w="25400" cap="flat" cmpd="sng">
            <a:solidFill>
              <a:srgbClr val="4F81BD"/>
            </a:solidFill>
            <a:prstDash val="solid"/>
            <a:round/>
            <a:headEnd type="none" w="sm" len="sm"/>
            <a:tailEnd type="triangle" w="med" len="med"/>
          </a:ln>
          <a:effectLst>
            <a:outerShdw blurRad="38100" dist="20000" dir="5400000" rotWithShape="0">
              <a:srgbClr val="000000">
                <a:alpha val="37647"/>
              </a:srgbClr>
            </a:outerShdw>
          </a:effectLst>
        </p:spPr>
      </p:cxnSp>
      <p:cxnSp>
        <p:nvCxnSpPr>
          <p:cNvPr id="344" name="Google Shape;344;p45"/>
          <p:cNvCxnSpPr/>
          <p:nvPr/>
        </p:nvCxnSpPr>
        <p:spPr>
          <a:xfrm rot="10800000">
            <a:off x="2259077" y="2940800"/>
            <a:ext cx="22800" cy="950100"/>
          </a:xfrm>
          <a:prstGeom prst="straightConnector1">
            <a:avLst/>
          </a:prstGeom>
          <a:noFill/>
          <a:ln w="25400" cap="flat" cmpd="sng">
            <a:solidFill>
              <a:srgbClr val="4F81BD"/>
            </a:solidFill>
            <a:prstDash val="solid"/>
            <a:round/>
            <a:headEnd type="none" w="sm" len="sm"/>
            <a:tailEnd type="triangle" w="med" len="med"/>
          </a:ln>
          <a:effectLst>
            <a:outerShdw blurRad="38100" dist="20000" dir="5400000" rotWithShape="0">
              <a:srgbClr val="000000">
                <a:alpha val="37647"/>
              </a:srgbClr>
            </a:outerShdw>
          </a:effectLst>
        </p:spPr>
      </p:cxnSp>
      <p:sp>
        <p:nvSpPr>
          <p:cNvPr id="345" name="Google Shape;345;p45"/>
          <p:cNvSpPr txBox="1"/>
          <p:nvPr/>
        </p:nvSpPr>
        <p:spPr>
          <a:xfrm>
            <a:off x="1588964" y="4643231"/>
            <a:ext cx="5898298"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SAM: Sequence Alignment/Map format</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BAM: binary SAM – used by most (all?) variant callers and many other tools</a:t>
            </a:r>
            <a:endParaRPr sz="1100"/>
          </a:p>
        </p:txBody>
      </p:sp>
      <p:cxnSp>
        <p:nvCxnSpPr>
          <p:cNvPr id="346" name="Google Shape;346;p45"/>
          <p:cNvCxnSpPr/>
          <p:nvPr/>
        </p:nvCxnSpPr>
        <p:spPr>
          <a:xfrm rot="10800000">
            <a:off x="5714222" y="2926900"/>
            <a:ext cx="3300" cy="516000"/>
          </a:xfrm>
          <a:prstGeom prst="straightConnector1">
            <a:avLst/>
          </a:prstGeom>
          <a:noFill/>
          <a:ln w="25400" cap="flat" cmpd="sng">
            <a:solidFill>
              <a:srgbClr val="4F81BD"/>
            </a:solidFill>
            <a:prstDash val="solid"/>
            <a:round/>
            <a:headEnd type="none" w="sm" len="sm"/>
            <a:tailEnd type="triangle" w="med" len="med"/>
          </a:ln>
          <a:effectLst>
            <a:outerShdw blurRad="38100" dist="20000" dir="5400000" rotWithShape="0">
              <a:srgbClr val="000000">
                <a:alpha val="37650"/>
              </a:srgbClr>
            </a:outerShdw>
          </a:effectLst>
        </p:spPr>
      </p:cxnSp>
      <p:cxnSp>
        <p:nvCxnSpPr>
          <p:cNvPr id="347" name="Google Shape;347;p45"/>
          <p:cNvCxnSpPr/>
          <p:nvPr/>
        </p:nvCxnSpPr>
        <p:spPr>
          <a:xfrm rot="10800000">
            <a:off x="1572596" y="2987265"/>
            <a:ext cx="3300" cy="516000"/>
          </a:xfrm>
          <a:prstGeom prst="straightConnector1">
            <a:avLst/>
          </a:prstGeom>
          <a:noFill/>
          <a:ln w="25400" cap="flat" cmpd="sng">
            <a:solidFill>
              <a:srgbClr val="4F81BD"/>
            </a:solidFill>
            <a:prstDash val="solid"/>
            <a:round/>
            <a:headEnd type="none" w="sm" len="sm"/>
            <a:tailEnd type="triangle" w="med" len="med"/>
          </a:ln>
          <a:effectLst>
            <a:outerShdw blurRad="38100" dist="20000" dir="5400000" rotWithShape="0">
              <a:srgbClr val="000000">
                <a:alpha val="37650"/>
              </a:srgbClr>
            </a:outerShdw>
          </a:effectLst>
        </p:spPr>
      </p:cxnSp>
      <p:cxnSp>
        <p:nvCxnSpPr>
          <p:cNvPr id="348" name="Google Shape;348;p45"/>
          <p:cNvCxnSpPr/>
          <p:nvPr/>
        </p:nvCxnSpPr>
        <p:spPr>
          <a:xfrm rot="10800000">
            <a:off x="2650878" y="2911981"/>
            <a:ext cx="3300" cy="516000"/>
          </a:xfrm>
          <a:prstGeom prst="straightConnector1">
            <a:avLst/>
          </a:prstGeom>
          <a:noFill/>
          <a:ln w="25400" cap="flat" cmpd="sng">
            <a:solidFill>
              <a:srgbClr val="4F81BD"/>
            </a:solidFill>
            <a:prstDash val="solid"/>
            <a:round/>
            <a:headEnd type="none" w="sm" len="sm"/>
            <a:tailEnd type="triangle" w="med" len="med"/>
          </a:ln>
          <a:effectLst>
            <a:outerShdw blurRad="38100" dist="20000" dir="5400000" rotWithShape="0">
              <a:srgbClr val="000000">
                <a:alpha val="37650"/>
              </a:srgbClr>
            </a:outerShdw>
          </a:effectLst>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4041</Words>
  <Application>Microsoft Macintosh PowerPoint</Application>
  <PresentationFormat>On-screen Show (16:9)</PresentationFormat>
  <Paragraphs>408</Paragraphs>
  <Slides>37</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Noto Sans Symbols</vt:lpstr>
      <vt:lpstr>Arial</vt:lpstr>
      <vt:lpstr>Calibri</vt:lpstr>
      <vt:lpstr>Avenir</vt:lpstr>
      <vt:lpstr>Helvetica Neue</vt:lpstr>
      <vt:lpstr>Courier New</vt:lpstr>
      <vt:lpstr>Montserrat</vt:lpstr>
      <vt:lpstr>Courier</vt:lpstr>
      <vt:lpstr>Simple Light</vt:lpstr>
      <vt:lpstr>SciLifeLab PPT_light</vt:lpstr>
      <vt:lpstr>Variant calling</vt:lpstr>
      <vt:lpstr>Genetic variation</vt:lpstr>
      <vt:lpstr>Variant calling applications</vt:lpstr>
      <vt:lpstr>Variant calling workflow</vt:lpstr>
      <vt:lpstr>The reference genome</vt:lpstr>
      <vt:lpstr>Read alignment to reference</vt:lpstr>
      <vt:lpstr>Paired-end reads</vt:lpstr>
      <vt:lpstr>Read Depth (coverage)</vt:lpstr>
      <vt:lpstr>Mapping output - SAM format</vt:lpstr>
      <vt:lpstr>Detecting variants</vt:lpstr>
      <vt:lpstr>Variant Call Format (VCF)</vt:lpstr>
      <vt:lpstr>Multi-sample VCF</vt:lpstr>
      <vt:lpstr>Genomic VCF (gVCF) Files</vt:lpstr>
      <vt:lpstr>Variant filtration</vt:lpstr>
      <vt:lpstr>Workflows</vt:lpstr>
      <vt:lpstr>Example: Basic workflow, one sample</vt:lpstr>
      <vt:lpstr>Refined workflow:  GATK best practices workflow for germline short variant discovery  </vt:lpstr>
      <vt:lpstr>Nf-core variant calling workflow: Sarek</vt:lpstr>
      <vt:lpstr>The lab: Lactose tolerance</vt:lpstr>
      <vt:lpstr>Data</vt:lpstr>
      <vt:lpstr>Overview of lab</vt:lpstr>
      <vt:lpstr>Part1: Basic Variant Calling in one sample</vt:lpstr>
      <vt:lpstr>Part2: Basic variant calling in cohort</vt:lpstr>
      <vt:lpstr>Basic variant calling in cohort</vt:lpstr>
      <vt:lpstr>Duplicate reads</vt:lpstr>
      <vt:lpstr>File indices</vt:lpstr>
      <vt:lpstr>ReadGroups</vt:lpstr>
      <vt:lpstr>Part3: Bash script for variant calling</vt:lpstr>
      <vt:lpstr>General advice</vt:lpstr>
      <vt:lpstr>Start practising!</vt:lpstr>
      <vt:lpstr>Extra lab (Part4): GATK’s best practises</vt:lpstr>
      <vt:lpstr>GATK best practices for short variant discovery</vt:lpstr>
      <vt:lpstr>GATK best practices  workflow for germline short variant discovery  </vt:lpstr>
      <vt:lpstr>Base Quality Score Recalibration (BQSR)</vt:lpstr>
      <vt:lpstr>Base Quality Score Recalibration (BQSR)</vt:lpstr>
      <vt:lpstr>Filter variants</vt:lpstr>
      <vt:lpstr>Hard Filters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Variant calling</dc:title>
  <cp:lastModifiedBy>Diana</cp:lastModifiedBy>
  <cp:revision>1</cp:revision>
  <dcterms:modified xsi:type="dcterms:W3CDTF">2026-02-06T13:31:52Z</dcterms:modified>
</cp:coreProperties>
</file>